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81" r:id="rId3"/>
    <p:sldId id="258" r:id="rId4"/>
    <p:sldId id="259" r:id="rId5"/>
    <p:sldId id="275" r:id="rId6"/>
    <p:sldId id="260" r:id="rId7"/>
    <p:sldId id="261" r:id="rId8"/>
    <p:sldId id="263" r:id="rId9"/>
    <p:sldId id="265" r:id="rId10"/>
    <p:sldId id="266" r:id="rId11"/>
    <p:sldId id="267" r:id="rId12"/>
    <p:sldId id="268" r:id="rId13"/>
    <p:sldId id="264" r:id="rId14"/>
    <p:sldId id="269" r:id="rId15"/>
    <p:sldId id="277" r:id="rId16"/>
    <p:sldId id="270" r:id="rId17"/>
    <p:sldId id="278" r:id="rId18"/>
    <p:sldId id="271" r:id="rId19"/>
    <p:sldId id="272" r:id="rId20"/>
    <p:sldId id="273" r:id="rId21"/>
    <p:sldId id="274" r:id="rId22"/>
    <p:sldId id="295" r:id="rId23"/>
    <p:sldId id="276" r:id="rId24"/>
    <p:sldId id="256" r:id="rId25"/>
    <p:sldId id="300" r:id="rId26"/>
    <p:sldId id="301" r:id="rId27"/>
    <p:sldId id="279" r:id="rId28"/>
    <p:sldId id="280" r:id="rId29"/>
    <p:sldId id="282" r:id="rId30"/>
    <p:sldId id="283" r:id="rId31"/>
    <p:sldId id="284" r:id="rId32"/>
    <p:sldId id="285" r:id="rId33"/>
    <p:sldId id="296" r:id="rId34"/>
    <p:sldId id="286" r:id="rId35"/>
    <p:sldId id="287" r:id="rId36"/>
    <p:sldId id="288" r:id="rId37"/>
    <p:sldId id="289" r:id="rId38"/>
    <p:sldId id="290" r:id="rId39"/>
    <p:sldId id="291" r:id="rId40"/>
    <p:sldId id="292" r:id="rId41"/>
    <p:sldId id="293" r:id="rId42"/>
    <p:sldId id="294" r:id="rId43"/>
    <p:sldId id="298" r:id="rId44"/>
    <p:sldId id="299" r:id="rId45"/>
    <p:sldId id="297" r:id="rId46"/>
    <p:sldId id="26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9F9E0D2B-30BB-4912-B14F-E2255F711408}" type="datetimeFigureOut">
              <a:rPr lang="es-AR" smtClean="0"/>
              <a:t>6/9/2023</a:t>
            </a:fld>
            <a:endParaRPr lang="es-AR"/>
          </a:p>
        </p:txBody>
      </p:sp>
      <p:sp>
        <p:nvSpPr>
          <p:cNvPr id="5" name="Footer Placeholder 4"/>
          <p:cNvSpPr>
            <a:spLocks noGrp="1"/>
          </p:cNvSpPr>
          <p:nvPr>
            <p:ph type="ftr" sz="quarter" idx="11"/>
          </p:nvPr>
        </p:nvSpPr>
        <p:spPr>
          <a:xfrm>
            <a:off x="1876424" y="5410201"/>
            <a:ext cx="5124886" cy="365125"/>
          </a:xfrm>
        </p:spPr>
        <p:txBody>
          <a:bodyPr/>
          <a:lstStyle/>
          <a:p>
            <a:endParaRPr lang="es-AR"/>
          </a:p>
        </p:txBody>
      </p:sp>
      <p:sp>
        <p:nvSpPr>
          <p:cNvPr id="6" name="Slide Number Placeholder 5"/>
          <p:cNvSpPr>
            <a:spLocks noGrp="1"/>
          </p:cNvSpPr>
          <p:nvPr>
            <p:ph type="sldNum" sz="quarter" idx="12"/>
          </p:nvPr>
        </p:nvSpPr>
        <p:spPr>
          <a:xfrm>
            <a:off x="9896911" y="5410199"/>
            <a:ext cx="771089" cy="365125"/>
          </a:xfrm>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668547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9E0D2B-30BB-4912-B14F-E2255F711408}" type="datetimeFigureOut">
              <a:rPr lang="es-AR" smtClean="0"/>
              <a:t>6/9/2023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293774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9E0D2B-30BB-4912-B14F-E2255F711408}" type="datetimeFigureOut">
              <a:rPr lang="es-AR" smtClean="0"/>
              <a:t>6/9/2023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1365498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9E0D2B-30BB-4912-B14F-E2255F711408}" type="datetimeFigureOut">
              <a:rPr lang="es-AR" smtClean="0"/>
              <a:t>6/9/2023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4F853D1-9962-449F-A125-95DEA6ECD71F}" type="slidenum">
              <a:rPr lang="es-AR" smtClean="0"/>
              <a:t>‹Nº›</a:t>
            </a:fld>
            <a:endParaRPr lang="es-A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97215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9E0D2B-30BB-4912-B14F-E2255F711408}" type="datetimeFigureOut">
              <a:rPr lang="es-AR" smtClean="0"/>
              <a:t>6/9/2023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4057077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9F9E0D2B-30BB-4912-B14F-E2255F711408}" type="datetimeFigureOut">
              <a:rPr lang="es-AR" smtClean="0"/>
              <a:t>6/9/2023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1512078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9F9E0D2B-30BB-4912-B14F-E2255F711408}" type="datetimeFigureOut">
              <a:rPr lang="es-AR" smtClean="0"/>
              <a:t>6/9/2023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3697013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F9E0D2B-30BB-4912-B14F-E2255F711408}" type="datetimeFigureOut">
              <a:rPr lang="es-AR" smtClean="0"/>
              <a:t>6/9/2023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28132209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F9E0D2B-30BB-4912-B14F-E2255F711408}" type="datetimeFigureOut">
              <a:rPr lang="es-AR" smtClean="0"/>
              <a:t>6/9/2023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2748516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F9E0D2B-30BB-4912-B14F-E2255F711408}" type="datetimeFigureOut">
              <a:rPr lang="es-AR" smtClean="0"/>
              <a:t>6/9/2023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2984275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F9E0D2B-30BB-4912-B14F-E2255F711408}" type="datetimeFigureOut">
              <a:rPr lang="es-AR" smtClean="0"/>
              <a:t>6/9/2023</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1174725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F9E0D2B-30BB-4912-B14F-E2255F711408}" type="datetimeFigureOut">
              <a:rPr lang="es-AR" smtClean="0"/>
              <a:t>6/9/2023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3731793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F9E0D2B-30BB-4912-B14F-E2255F711408}" type="datetimeFigureOut">
              <a:rPr lang="es-AR" smtClean="0"/>
              <a:t>6/9/2023</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47944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F9E0D2B-30BB-4912-B14F-E2255F711408}" type="datetimeFigureOut">
              <a:rPr lang="es-AR" smtClean="0"/>
              <a:t>6/9/2023</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1545218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E0D2B-30BB-4912-B14F-E2255F711408}" type="datetimeFigureOut">
              <a:rPr lang="es-AR" smtClean="0"/>
              <a:t>6/9/2023</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1186610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9E0D2B-30BB-4912-B14F-E2255F711408}" type="datetimeFigureOut">
              <a:rPr lang="es-AR" smtClean="0"/>
              <a:t>6/9/2023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47086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F9E0D2B-30BB-4912-B14F-E2255F711408}" type="datetimeFigureOut">
              <a:rPr lang="es-AR" smtClean="0"/>
              <a:t>6/9/2023</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4F853D1-9962-449F-A125-95DEA6ECD71F}" type="slidenum">
              <a:rPr lang="es-AR" smtClean="0"/>
              <a:t>‹Nº›</a:t>
            </a:fld>
            <a:endParaRPr lang="es-AR"/>
          </a:p>
        </p:txBody>
      </p:sp>
    </p:spTree>
    <p:extLst>
      <p:ext uri="{BB962C8B-B14F-4D97-AF65-F5344CB8AC3E}">
        <p14:creationId xmlns:p14="http://schemas.microsoft.com/office/powerpoint/2010/main" val="1095890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F9E0D2B-30BB-4912-B14F-E2255F711408}" type="datetimeFigureOut">
              <a:rPr lang="es-AR" smtClean="0"/>
              <a:t>6/9/2023</a:t>
            </a:fld>
            <a:endParaRPr lang="es-A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4F853D1-9962-449F-A125-95DEA6ECD71F}" type="slidenum">
              <a:rPr lang="es-AR" smtClean="0"/>
              <a:t>‹Nº›</a:t>
            </a:fld>
            <a:endParaRPr lang="es-AR"/>
          </a:p>
        </p:txBody>
      </p:sp>
    </p:spTree>
    <p:extLst>
      <p:ext uri="{BB962C8B-B14F-4D97-AF65-F5344CB8AC3E}">
        <p14:creationId xmlns:p14="http://schemas.microsoft.com/office/powerpoint/2010/main" val="1768160891"/>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7A89A53-C10A-660C-9779-FE08B2D95383}"/>
              </a:ext>
            </a:extLst>
          </p:cNvPr>
          <p:cNvSpPr>
            <a:spLocks noGrp="1"/>
          </p:cNvSpPr>
          <p:nvPr>
            <p:ph type="title"/>
          </p:nvPr>
        </p:nvSpPr>
        <p:spPr>
          <a:xfrm>
            <a:off x="145773" y="192847"/>
            <a:ext cx="11900453" cy="1026354"/>
          </a:xfrm>
        </p:spPr>
        <p:txBody>
          <a:bodyPr>
            <a:normAutofit/>
          </a:bodyPr>
          <a:lstStyle/>
          <a:p>
            <a:r>
              <a:rPr lang="es-ES" dirty="0"/>
              <a:t>UNA REALIDAD: LA DIMENSIÓN TEMPORAL DEL PROCESO</a:t>
            </a:r>
            <a:endParaRPr lang="es-AR" dirty="0"/>
          </a:p>
        </p:txBody>
      </p:sp>
      <p:sp>
        <p:nvSpPr>
          <p:cNvPr id="5" name="Marcador de contenido 4">
            <a:extLst>
              <a:ext uri="{FF2B5EF4-FFF2-40B4-BE49-F238E27FC236}">
                <a16:creationId xmlns:a16="http://schemas.microsoft.com/office/drawing/2014/main" id="{4F9A3EE3-CE82-A13C-DB08-544297B8F445}"/>
              </a:ext>
            </a:extLst>
          </p:cNvPr>
          <p:cNvSpPr>
            <a:spLocks noGrp="1"/>
          </p:cNvSpPr>
          <p:nvPr>
            <p:ph idx="1"/>
          </p:nvPr>
        </p:nvSpPr>
        <p:spPr>
          <a:xfrm>
            <a:off x="145774" y="1219201"/>
            <a:ext cx="11807688" cy="5445952"/>
          </a:xfrm>
        </p:spPr>
        <p:txBody>
          <a:bodyPr/>
          <a:lstStyle/>
          <a:p>
            <a:pPr marL="0" indent="0" algn="ctr">
              <a:buNone/>
            </a:pPr>
            <a:r>
              <a:rPr lang="es-ES" sz="4800" dirty="0"/>
              <a:t>La sustanciación del proceso durante el cual, resguardando el debido contradictorio, se acopian los elementos de juicio indispensables para adoptar una decisión sobre el mérito, demanda un tiempo considerable</a:t>
            </a:r>
          </a:p>
          <a:p>
            <a:pPr marL="0" indent="0">
              <a:buNone/>
            </a:pPr>
            <a:endParaRPr lang="es-AR" dirty="0"/>
          </a:p>
        </p:txBody>
      </p:sp>
    </p:spTree>
    <p:extLst>
      <p:ext uri="{BB962C8B-B14F-4D97-AF65-F5344CB8AC3E}">
        <p14:creationId xmlns:p14="http://schemas.microsoft.com/office/powerpoint/2010/main" val="1321733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CF40A8-F021-16EA-919B-079B99F4C56B}"/>
              </a:ext>
            </a:extLst>
          </p:cNvPr>
          <p:cNvSpPr>
            <a:spLocks noGrp="1"/>
          </p:cNvSpPr>
          <p:nvPr>
            <p:ph type="title"/>
          </p:nvPr>
        </p:nvSpPr>
        <p:spPr>
          <a:xfrm>
            <a:off x="1141412" y="181197"/>
            <a:ext cx="9905998" cy="998246"/>
          </a:xfrm>
        </p:spPr>
        <p:txBody>
          <a:bodyPr/>
          <a:lstStyle/>
          <a:p>
            <a:r>
              <a:rPr lang="es-ES" dirty="0"/>
              <a:t>VEROSIMILITUD DEL DERECHO</a:t>
            </a:r>
            <a:endParaRPr lang="es-AR" dirty="0"/>
          </a:p>
        </p:txBody>
      </p:sp>
      <p:sp>
        <p:nvSpPr>
          <p:cNvPr id="3" name="Marcador de contenido 2">
            <a:extLst>
              <a:ext uri="{FF2B5EF4-FFF2-40B4-BE49-F238E27FC236}">
                <a16:creationId xmlns:a16="http://schemas.microsoft.com/office/drawing/2014/main" id="{CEAA121D-6448-10A2-1FEC-2B50170B58DE}"/>
              </a:ext>
            </a:extLst>
          </p:cNvPr>
          <p:cNvSpPr>
            <a:spLocks noGrp="1"/>
          </p:cNvSpPr>
          <p:nvPr>
            <p:ph idx="1"/>
          </p:nvPr>
        </p:nvSpPr>
        <p:spPr>
          <a:xfrm>
            <a:off x="212035" y="1179443"/>
            <a:ext cx="11794435" cy="5497360"/>
          </a:xfrm>
        </p:spPr>
        <p:txBody>
          <a:bodyPr>
            <a:normAutofit/>
          </a:bodyPr>
          <a:lstStyle/>
          <a:p>
            <a:pPr algn="ctr"/>
            <a:r>
              <a:rPr lang="es-ES" sz="2200" dirty="0"/>
              <a:t>ES UNA PROBABILIDAD DE QUE EL DERECHO EXISTA SIN QUE LLEGUE A SER CERTEZA PORQUE ESTO CORRESPONDE A LA SENTENCIA</a:t>
            </a:r>
          </a:p>
          <a:p>
            <a:pPr algn="ctr"/>
            <a:r>
              <a:rPr lang="es-ES" sz="2200" dirty="0"/>
              <a:t>DEBEN TENER COHERENCIA LÓGICO-FORMAL Y CONEXIÓN JURÍDICA ADECUADA: INTERINIDAD DEL JUZGAMIENTO NO ES SUPERFICIALIDAD</a:t>
            </a:r>
          </a:p>
          <a:p>
            <a:pPr algn="ctr"/>
            <a:r>
              <a:rPr lang="es-ES" sz="2200" dirty="0"/>
              <a:t>OBJETO DE JUZGAMIENTO: LA PROCEDENCIA DE LA MEDIDA EN SÍ MISMA, NO SOBRE EL FONDO DEL ASUNTO</a:t>
            </a:r>
          </a:p>
          <a:p>
            <a:pPr algn="ctr"/>
            <a:r>
              <a:rPr lang="es-ES" sz="2200" dirty="0"/>
              <a:t>EL ROL DE LAS MÁXIMAS DE EXPERIENCIA</a:t>
            </a:r>
          </a:p>
          <a:p>
            <a:pPr algn="ctr"/>
            <a:r>
              <a:rPr lang="es-AR" sz="2200" dirty="0"/>
              <a:t>RELEVAR LA EXISTENCIA DE PRESUNCIONES LEGALES: los daños ocasionados por el riesgo o vicio de las cosas</a:t>
            </a:r>
          </a:p>
          <a:p>
            <a:pPr algn="ctr"/>
            <a:r>
              <a:rPr lang="es-AR" sz="2200" dirty="0"/>
              <a:t>CARGA DE LA PRUEBA A CARGO DEL PETICIONANTE: un estándar alto</a:t>
            </a:r>
          </a:p>
          <a:p>
            <a:pPr algn="ctr"/>
            <a:r>
              <a:rPr lang="es-AR" sz="2200" dirty="0"/>
              <a:t>EXCEPCIÓN: Cuando el peligro es evidente (ej. Una sentencia penal condenatoria preexistente)</a:t>
            </a:r>
          </a:p>
        </p:txBody>
      </p:sp>
    </p:spTree>
    <p:extLst>
      <p:ext uri="{BB962C8B-B14F-4D97-AF65-F5344CB8AC3E}">
        <p14:creationId xmlns:p14="http://schemas.microsoft.com/office/powerpoint/2010/main" val="3730926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9A6D54-0A45-0AE0-415E-3F6797BB6467}"/>
              </a:ext>
            </a:extLst>
          </p:cNvPr>
          <p:cNvSpPr>
            <a:spLocks noGrp="1"/>
          </p:cNvSpPr>
          <p:nvPr>
            <p:ph type="title"/>
          </p:nvPr>
        </p:nvSpPr>
        <p:spPr>
          <a:xfrm>
            <a:off x="1141412" y="167944"/>
            <a:ext cx="9905998" cy="1051256"/>
          </a:xfrm>
        </p:spPr>
        <p:txBody>
          <a:bodyPr/>
          <a:lstStyle/>
          <a:p>
            <a:r>
              <a:rPr lang="es-ES" dirty="0"/>
              <a:t>PELIGRO EN LA DEMORA</a:t>
            </a:r>
            <a:endParaRPr lang="es-AR" dirty="0"/>
          </a:p>
        </p:txBody>
      </p:sp>
      <p:sp>
        <p:nvSpPr>
          <p:cNvPr id="3" name="Marcador de contenido 2">
            <a:extLst>
              <a:ext uri="{FF2B5EF4-FFF2-40B4-BE49-F238E27FC236}">
                <a16:creationId xmlns:a16="http://schemas.microsoft.com/office/drawing/2014/main" id="{37969CA1-8C55-7C0E-837D-64386097E081}"/>
              </a:ext>
            </a:extLst>
          </p:cNvPr>
          <p:cNvSpPr>
            <a:spLocks noGrp="1"/>
          </p:cNvSpPr>
          <p:nvPr>
            <p:ph idx="1"/>
          </p:nvPr>
        </p:nvSpPr>
        <p:spPr>
          <a:xfrm>
            <a:off x="145774" y="1099930"/>
            <a:ext cx="11887200" cy="5590126"/>
          </a:xfrm>
        </p:spPr>
        <p:txBody>
          <a:bodyPr>
            <a:normAutofit/>
          </a:bodyPr>
          <a:lstStyle/>
          <a:p>
            <a:pPr algn="ctr"/>
            <a:r>
              <a:rPr lang="es-ES" sz="3600" dirty="0"/>
              <a:t>OBJETIVO: Evitar aquellas circunstancias que en todo o en parte impiden o hacen más difícil o gravosa la consecución del bien pretendido, o en cuya virtud el daño temido se transforma en daño efectivo.</a:t>
            </a:r>
          </a:p>
          <a:p>
            <a:pPr algn="ctr"/>
            <a:r>
              <a:rPr lang="es-AR" sz="3600" dirty="0"/>
              <a:t>INTERÉS JURÍDICO (subjetivo): El temor del daño</a:t>
            </a:r>
          </a:p>
          <a:p>
            <a:pPr algn="ctr"/>
            <a:r>
              <a:rPr lang="es-AR" sz="3600" dirty="0"/>
              <a:t>ACREDITACIÓN OBJETIVA: no plena acreditación pero con sujeción a hechos que puedan ser apreciados</a:t>
            </a:r>
          </a:p>
        </p:txBody>
      </p:sp>
    </p:spTree>
    <p:extLst>
      <p:ext uri="{BB962C8B-B14F-4D97-AF65-F5344CB8AC3E}">
        <p14:creationId xmlns:p14="http://schemas.microsoft.com/office/powerpoint/2010/main" val="3460074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A5ED5B-B917-7AA2-9023-0692DA20B5D1}"/>
              </a:ext>
            </a:extLst>
          </p:cNvPr>
          <p:cNvSpPr>
            <a:spLocks noGrp="1"/>
          </p:cNvSpPr>
          <p:nvPr>
            <p:ph type="title"/>
          </p:nvPr>
        </p:nvSpPr>
        <p:spPr>
          <a:xfrm>
            <a:off x="1141413" y="114936"/>
            <a:ext cx="9905998" cy="951863"/>
          </a:xfrm>
        </p:spPr>
        <p:txBody>
          <a:bodyPr/>
          <a:lstStyle/>
          <a:p>
            <a:r>
              <a:rPr lang="es-ES" dirty="0"/>
              <a:t>CONTRACAUTELA</a:t>
            </a:r>
            <a:endParaRPr lang="es-AR" dirty="0"/>
          </a:p>
        </p:txBody>
      </p:sp>
      <p:sp>
        <p:nvSpPr>
          <p:cNvPr id="3" name="Marcador de contenido 2">
            <a:extLst>
              <a:ext uri="{FF2B5EF4-FFF2-40B4-BE49-F238E27FC236}">
                <a16:creationId xmlns:a16="http://schemas.microsoft.com/office/drawing/2014/main" id="{8FFF47A3-BD42-5FDC-C55B-3451C76D8C7B}"/>
              </a:ext>
            </a:extLst>
          </p:cNvPr>
          <p:cNvSpPr>
            <a:spLocks noGrp="1"/>
          </p:cNvSpPr>
          <p:nvPr>
            <p:ph idx="1"/>
          </p:nvPr>
        </p:nvSpPr>
        <p:spPr>
          <a:xfrm>
            <a:off x="145774" y="1066798"/>
            <a:ext cx="11887200" cy="5676265"/>
          </a:xfrm>
        </p:spPr>
        <p:txBody>
          <a:bodyPr>
            <a:noAutofit/>
          </a:bodyPr>
          <a:lstStyle/>
          <a:p>
            <a:pPr algn="ctr"/>
            <a:r>
              <a:rPr lang="es-ES" sz="3000" dirty="0"/>
              <a:t>NO ES PRESUPUESTO DE ADMISIBILIDAD: es condición de su cumplimiento o materialización</a:t>
            </a:r>
          </a:p>
          <a:p>
            <a:pPr algn="ctr"/>
            <a:r>
              <a:rPr lang="es-ES" sz="3000" dirty="0"/>
              <a:t>CORRESPONDE A TODA MEDIDA PRECAUTORIA, CUALQUIERA FUERE EL GRADO DE VEROSIMILITUD QUE EXHIBA EL DERECHO DE QUIEN SOLICITA LA CAUTELA, SIENDO EL MEDIO QUE SIRVE PARA ASEGURAR PREVENTIVAMENTE EL EVENTUAL CRÉDITO DE RESARCIMIENTO DE AQUELLOS DAÑOS QUE PODRÍAN RESULTAR DE LA EJECUCIÓN DE LA MEDIDA PRECAUTORIA SI SE REVELA COMO INFUNDADA</a:t>
            </a:r>
          </a:p>
          <a:p>
            <a:pPr marL="0" indent="0" algn="ctr">
              <a:buNone/>
            </a:pPr>
            <a:r>
              <a:rPr lang="es-ES" sz="3000" dirty="0"/>
              <a:t>(Podetti)</a:t>
            </a:r>
            <a:endParaRPr lang="es-AR" sz="3000" dirty="0"/>
          </a:p>
        </p:txBody>
      </p:sp>
    </p:spTree>
    <p:extLst>
      <p:ext uri="{BB962C8B-B14F-4D97-AF65-F5344CB8AC3E}">
        <p14:creationId xmlns:p14="http://schemas.microsoft.com/office/powerpoint/2010/main" val="480805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E1E5C0-0386-B5C4-195E-31B275827D69}"/>
              </a:ext>
            </a:extLst>
          </p:cNvPr>
          <p:cNvSpPr>
            <a:spLocks noGrp="1"/>
          </p:cNvSpPr>
          <p:nvPr>
            <p:ph type="title"/>
          </p:nvPr>
        </p:nvSpPr>
        <p:spPr>
          <a:xfrm>
            <a:off x="1141413" y="101683"/>
            <a:ext cx="9905998" cy="965116"/>
          </a:xfrm>
        </p:spPr>
        <p:txBody>
          <a:bodyPr/>
          <a:lstStyle/>
          <a:p>
            <a:r>
              <a:rPr lang="es-ES" dirty="0"/>
              <a:t>UN REQUISITO POCO ADVERTIDO</a:t>
            </a:r>
            <a:endParaRPr lang="es-AR" dirty="0"/>
          </a:p>
        </p:txBody>
      </p:sp>
      <p:sp>
        <p:nvSpPr>
          <p:cNvPr id="3" name="Marcador de contenido 2">
            <a:extLst>
              <a:ext uri="{FF2B5EF4-FFF2-40B4-BE49-F238E27FC236}">
                <a16:creationId xmlns:a16="http://schemas.microsoft.com/office/drawing/2014/main" id="{0F830539-1475-A667-A2BD-F3D2959677EA}"/>
              </a:ext>
            </a:extLst>
          </p:cNvPr>
          <p:cNvSpPr>
            <a:spLocks noGrp="1"/>
          </p:cNvSpPr>
          <p:nvPr>
            <p:ph idx="1"/>
          </p:nvPr>
        </p:nvSpPr>
        <p:spPr>
          <a:xfrm>
            <a:off x="159026" y="1066799"/>
            <a:ext cx="11873948" cy="5585792"/>
          </a:xfrm>
        </p:spPr>
        <p:txBody>
          <a:bodyPr>
            <a:normAutofit/>
          </a:bodyPr>
          <a:lstStyle/>
          <a:p>
            <a:pPr algn="ctr"/>
            <a:r>
              <a:rPr lang="es-ES" sz="2800" dirty="0"/>
              <a:t>DEBE EXISTIR UNA CORRESPONDENCIA ENTRE EL OBJETO DEL PROCESO Y LO QUE ES OBJETO DE LA MEDIDA CAUTELAR QUE SE DISPONE (Colombo)</a:t>
            </a:r>
          </a:p>
          <a:p>
            <a:pPr algn="ctr"/>
            <a:r>
              <a:rPr lang="es-ES" sz="2800" dirty="0"/>
              <a:t>POR LO TANTO: NO DEBE DECRETARSE LA MEDIDA CUANDO DESNATURALIZA EL FIN QUE INSTITUCIONALMENTE LE ES PROPIO: la medida extorsiva</a:t>
            </a:r>
          </a:p>
          <a:p>
            <a:pPr algn="ctr"/>
            <a:r>
              <a:rPr lang="es-ES" sz="2800" dirty="0"/>
              <a:t>EL CONTENIDO DE LA MEDIDA CAUTELAR NO PODRÍA SUPERPONERSE, EQUIVALER O SIGNIFICAR EXACTAMENTE LO MISMO QUE SE PRETENDE LOGRAR CON LA SENTENCIA</a:t>
            </a:r>
          </a:p>
          <a:p>
            <a:pPr algn="ctr"/>
            <a:r>
              <a:rPr lang="es-ES" sz="2800" dirty="0"/>
              <a:t>FINALIDAD INMEDIATA DE GARANTIZAR EL ÉXITO DE LA PROVIDENCIA PRINCIPAL</a:t>
            </a:r>
            <a:endParaRPr lang="es-AR" sz="2800" dirty="0"/>
          </a:p>
        </p:txBody>
      </p:sp>
    </p:spTree>
    <p:extLst>
      <p:ext uri="{BB962C8B-B14F-4D97-AF65-F5344CB8AC3E}">
        <p14:creationId xmlns:p14="http://schemas.microsoft.com/office/powerpoint/2010/main" val="61136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C29A66-8363-D4E8-89C9-D493C567FCBC}"/>
              </a:ext>
            </a:extLst>
          </p:cNvPr>
          <p:cNvSpPr>
            <a:spLocks noGrp="1"/>
          </p:cNvSpPr>
          <p:nvPr>
            <p:ph type="title"/>
          </p:nvPr>
        </p:nvSpPr>
        <p:spPr>
          <a:xfrm>
            <a:off x="1141413" y="128188"/>
            <a:ext cx="9905998" cy="938611"/>
          </a:xfrm>
        </p:spPr>
        <p:txBody>
          <a:bodyPr/>
          <a:lstStyle/>
          <a:p>
            <a:r>
              <a:rPr lang="es-ES" dirty="0"/>
              <a:t>Tutela anticipada</a:t>
            </a:r>
            <a:endParaRPr lang="es-AR" dirty="0"/>
          </a:p>
        </p:txBody>
      </p:sp>
      <p:sp>
        <p:nvSpPr>
          <p:cNvPr id="3" name="Marcador de contenido 2">
            <a:extLst>
              <a:ext uri="{FF2B5EF4-FFF2-40B4-BE49-F238E27FC236}">
                <a16:creationId xmlns:a16="http://schemas.microsoft.com/office/drawing/2014/main" id="{91B382A8-0E66-848F-207D-CF95512AE0B0}"/>
              </a:ext>
            </a:extLst>
          </p:cNvPr>
          <p:cNvSpPr>
            <a:spLocks noGrp="1"/>
          </p:cNvSpPr>
          <p:nvPr>
            <p:ph idx="1"/>
          </p:nvPr>
        </p:nvSpPr>
        <p:spPr>
          <a:xfrm>
            <a:off x="172278" y="1066798"/>
            <a:ext cx="11807687" cy="5519531"/>
          </a:xfrm>
        </p:spPr>
        <p:txBody>
          <a:bodyPr>
            <a:normAutofit/>
          </a:bodyPr>
          <a:lstStyle/>
          <a:p>
            <a:pPr algn="ctr"/>
            <a:r>
              <a:rPr lang="es-ES" sz="2800" dirty="0"/>
              <a:t>“Pronunciamiento jurisdiccional, de carácter provisional, a través del cual se adelanta –en todo o en parte- a fin de evitar el agravamiento o la consumación de un daño actual o inminente, aquello que tendría que ser objeto de decisión en la sentencia de mérito”</a:t>
            </a:r>
          </a:p>
          <a:p>
            <a:pPr marL="0" indent="0" algn="ctr">
              <a:buNone/>
            </a:pPr>
            <a:r>
              <a:rPr lang="es-ES" sz="2800" dirty="0"/>
              <a:t>(Jorge Rojas)</a:t>
            </a:r>
          </a:p>
          <a:p>
            <a:pPr algn="ctr"/>
            <a:r>
              <a:rPr lang="es-ES" sz="2800" dirty="0"/>
              <a:t>“Presupone la necesidad de satisfacer de manera urgente, total o parcialmente, la pretensión que el peticionario formula en el proceso antes del dictado de la sentencia definitiva, por el daño irreparable que originaría cualquier dilación”</a:t>
            </a:r>
          </a:p>
          <a:p>
            <a:pPr marL="0" indent="0" algn="ctr">
              <a:buNone/>
            </a:pPr>
            <a:r>
              <a:rPr lang="es-AR" sz="2800" dirty="0"/>
              <a:t>(Roland </a:t>
            </a:r>
            <a:r>
              <a:rPr lang="es-AR" sz="2800" dirty="0" err="1"/>
              <a:t>Arazi</a:t>
            </a:r>
            <a:r>
              <a:rPr lang="es-AR" sz="2800" dirty="0"/>
              <a:t>)</a:t>
            </a:r>
          </a:p>
        </p:txBody>
      </p:sp>
    </p:spTree>
    <p:extLst>
      <p:ext uri="{BB962C8B-B14F-4D97-AF65-F5344CB8AC3E}">
        <p14:creationId xmlns:p14="http://schemas.microsoft.com/office/powerpoint/2010/main" val="3375523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08D3E8-6497-46B6-D0B5-4D97B9802AEC}"/>
              </a:ext>
            </a:extLst>
          </p:cNvPr>
          <p:cNvSpPr>
            <a:spLocks noGrp="1"/>
          </p:cNvSpPr>
          <p:nvPr>
            <p:ph type="title"/>
          </p:nvPr>
        </p:nvSpPr>
        <p:spPr>
          <a:xfrm>
            <a:off x="1141412" y="145774"/>
            <a:ext cx="9905998" cy="1332796"/>
          </a:xfrm>
        </p:spPr>
        <p:txBody>
          <a:bodyPr/>
          <a:lstStyle/>
          <a:p>
            <a:pPr algn="ctr"/>
            <a:r>
              <a:rPr lang="es-ES" dirty="0"/>
              <a:t>LA MEDIDA CAUTELAR GENÉRICA O INNOMINADA</a:t>
            </a:r>
            <a:br>
              <a:rPr lang="es-ES" dirty="0"/>
            </a:br>
            <a:r>
              <a:rPr lang="es-ES" dirty="0"/>
              <a:t>(Jorge rojas)</a:t>
            </a:r>
            <a:endParaRPr lang="es-AR" dirty="0"/>
          </a:p>
        </p:txBody>
      </p:sp>
      <p:sp>
        <p:nvSpPr>
          <p:cNvPr id="3" name="Marcador de contenido 2">
            <a:extLst>
              <a:ext uri="{FF2B5EF4-FFF2-40B4-BE49-F238E27FC236}">
                <a16:creationId xmlns:a16="http://schemas.microsoft.com/office/drawing/2014/main" id="{413FFDED-FE90-748E-CEE2-DCAECC49BDA7}"/>
              </a:ext>
            </a:extLst>
          </p:cNvPr>
          <p:cNvSpPr>
            <a:spLocks noGrp="1"/>
          </p:cNvSpPr>
          <p:nvPr>
            <p:ph idx="1"/>
          </p:nvPr>
        </p:nvSpPr>
        <p:spPr>
          <a:xfrm>
            <a:off x="159026" y="1478570"/>
            <a:ext cx="11873948" cy="5233656"/>
          </a:xfrm>
        </p:spPr>
        <p:txBody>
          <a:bodyPr>
            <a:normAutofit/>
          </a:bodyPr>
          <a:lstStyle/>
          <a:p>
            <a:pPr marL="0" indent="0" algn="ctr">
              <a:lnSpc>
                <a:spcPct val="100000"/>
              </a:lnSpc>
              <a:spcBef>
                <a:spcPts val="0"/>
              </a:spcBef>
            </a:pPr>
            <a:r>
              <a:rPr lang="es-ES" sz="2800" dirty="0"/>
              <a:t>Tiene carácter residual, genérico y complementario</a:t>
            </a:r>
          </a:p>
          <a:p>
            <a:pPr marL="0" indent="0" algn="ctr">
              <a:lnSpc>
                <a:spcPct val="100000"/>
              </a:lnSpc>
              <a:spcBef>
                <a:spcPts val="0"/>
              </a:spcBef>
            </a:pPr>
            <a:r>
              <a:rPr lang="es-ES" sz="2800" dirty="0"/>
              <a:t>Operativa cuando no resultan aplicables otras medidas al caso concreto</a:t>
            </a:r>
          </a:p>
          <a:p>
            <a:pPr marL="0" indent="0" algn="ctr">
              <a:lnSpc>
                <a:spcPct val="100000"/>
              </a:lnSpc>
              <a:spcBef>
                <a:spcPts val="0"/>
              </a:spcBef>
            </a:pPr>
            <a:r>
              <a:rPr lang="es-ES" sz="2800" dirty="0"/>
              <a:t>Medidas urgentes que, según las circunstancias, fueren más aptas para asegurar el cumplimiento de la sentencia</a:t>
            </a:r>
          </a:p>
          <a:p>
            <a:pPr marL="0" indent="0" algn="ctr">
              <a:lnSpc>
                <a:spcPct val="100000"/>
              </a:lnSpc>
              <a:spcBef>
                <a:spcPts val="0"/>
              </a:spcBef>
            </a:pPr>
            <a:r>
              <a:rPr lang="es-ES" sz="2800" dirty="0"/>
              <a:t>Exigencia: máximo estándar para el peligro en la demora como consumación de un daño inminente o irreparable</a:t>
            </a:r>
          </a:p>
          <a:p>
            <a:pPr marL="0" indent="0" algn="ctr">
              <a:lnSpc>
                <a:spcPct val="100000"/>
              </a:lnSpc>
              <a:spcBef>
                <a:spcPts val="0"/>
              </a:spcBef>
            </a:pPr>
            <a:r>
              <a:rPr lang="es-ES" sz="2800" dirty="0"/>
              <a:t>Otra variante: cuando existiere temor fundado de que no se pueda efectivizar una sentencia</a:t>
            </a:r>
          </a:p>
          <a:p>
            <a:pPr marL="0" indent="0" algn="ctr">
              <a:lnSpc>
                <a:spcPct val="100000"/>
              </a:lnSpc>
              <a:spcBef>
                <a:spcPts val="0"/>
              </a:spcBef>
            </a:pPr>
            <a:r>
              <a:rPr lang="es-AR" sz="2800" dirty="0"/>
              <a:t>Podetti: cuando no hay en el ordenamiento procesal una medida que satisfaga la necesidad de aseguramiento. Se ajusta al principio de flexibilidad y cabe entre las facultades judiciales</a:t>
            </a:r>
          </a:p>
        </p:txBody>
      </p:sp>
    </p:spTree>
    <p:extLst>
      <p:ext uri="{BB962C8B-B14F-4D97-AF65-F5344CB8AC3E}">
        <p14:creationId xmlns:p14="http://schemas.microsoft.com/office/powerpoint/2010/main" val="3648313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9BA6C7-1B26-F07F-C8E6-63D5CDBE9C3E}"/>
              </a:ext>
            </a:extLst>
          </p:cNvPr>
          <p:cNvSpPr>
            <a:spLocks noGrp="1"/>
          </p:cNvSpPr>
          <p:nvPr>
            <p:ph type="title"/>
          </p:nvPr>
        </p:nvSpPr>
        <p:spPr>
          <a:xfrm>
            <a:off x="185530" y="141439"/>
            <a:ext cx="11873947" cy="1117518"/>
          </a:xfrm>
        </p:spPr>
        <p:txBody>
          <a:bodyPr/>
          <a:lstStyle/>
          <a:p>
            <a:r>
              <a:rPr lang="es-ES" dirty="0"/>
              <a:t>TUTELA ANTICIPADA: SU VERDADERA NATURALEZA CAUTELAR</a:t>
            </a:r>
            <a:endParaRPr lang="es-AR" dirty="0"/>
          </a:p>
        </p:txBody>
      </p:sp>
      <p:sp>
        <p:nvSpPr>
          <p:cNvPr id="3" name="Marcador de contenido 2">
            <a:extLst>
              <a:ext uri="{FF2B5EF4-FFF2-40B4-BE49-F238E27FC236}">
                <a16:creationId xmlns:a16="http://schemas.microsoft.com/office/drawing/2014/main" id="{83D53517-6567-3BE5-4E8E-EC4F061322BD}"/>
              </a:ext>
            </a:extLst>
          </p:cNvPr>
          <p:cNvSpPr>
            <a:spLocks noGrp="1"/>
          </p:cNvSpPr>
          <p:nvPr>
            <p:ph idx="1"/>
          </p:nvPr>
        </p:nvSpPr>
        <p:spPr>
          <a:xfrm>
            <a:off x="185530" y="1258957"/>
            <a:ext cx="11820940" cy="5457604"/>
          </a:xfrm>
        </p:spPr>
        <p:txBody>
          <a:bodyPr>
            <a:normAutofit/>
          </a:bodyPr>
          <a:lstStyle/>
          <a:p>
            <a:pPr marL="0" indent="0" algn="ctr">
              <a:buNone/>
            </a:pPr>
            <a:r>
              <a:rPr lang="es-ES" sz="3600" dirty="0"/>
              <a:t>Es un sistema cautelar en virtud del cual la jurisdicción a través de una actuación </a:t>
            </a:r>
            <a:r>
              <a:rPr lang="es-ES" sz="3600" dirty="0" err="1"/>
              <a:t>asegurativa</a:t>
            </a:r>
            <a:r>
              <a:rPr lang="es-ES" sz="3600" dirty="0"/>
              <a:t> o protectoria resguarda –manteniendo o alterando- una determinada situación de hecho o de derecho, propendiendo a la eficacia del proceso y la utilidad de la sentencia definitiva a través de una inmediata actuación de la ley que evite un daño, o los riesgos de un menoscabo que resultan evidentes o inminentes</a:t>
            </a:r>
            <a:endParaRPr lang="es-AR" sz="3600" dirty="0"/>
          </a:p>
        </p:txBody>
      </p:sp>
    </p:spTree>
    <p:extLst>
      <p:ext uri="{BB962C8B-B14F-4D97-AF65-F5344CB8AC3E}">
        <p14:creationId xmlns:p14="http://schemas.microsoft.com/office/powerpoint/2010/main" val="290963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4F2E3-429C-F704-0313-B54581DAC859}"/>
              </a:ext>
            </a:extLst>
          </p:cNvPr>
          <p:cNvSpPr>
            <a:spLocks noGrp="1"/>
          </p:cNvSpPr>
          <p:nvPr>
            <p:ph type="title"/>
          </p:nvPr>
        </p:nvSpPr>
        <p:spPr>
          <a:xfrm>
            <a:off x="1141412" y="128188"/>
            <a:ext cx="9905998" cy="1077760"/>
          </a:xfrm>
        </p:spPr>
        <p:txBody>
          <a:bodyPr/>
          <a:lstStyle/>
          <a:p>
            <a:r>
              <a:rPr lang="es-ES" dirty="0"/>
              <a:t>AMBITOS MÁS COMUNES DE APLICACION</a:t>
            </a:r>
            <a:endParaRPr lang="es-AR" dirty="0"/>
          </a:p>
        </p:txBody>
      </p:sp>
      <p:sp>
        <p:nvSpPr>
          <p:cNvPr id="3" name="Marcador de contenido 2">
            <a:extLst>
              <a:ext uri="{FF2B5EF4-FFF2-40B4-BE49-F238E27FC236}">
                <a16:creationId xmlns:a16="http://schemas.microsoft.com/office/drawing/2014/main" id="{7F913A9E-4236-0FA5-B5F8-8845140F9691}"/>
              </a:ext>
            </a:extLst>
          </p:cNvPr>
          <p:cNvSpPr>
            <a:spLocks noGrp="1"/>
          </p:cNvSpPr>
          <p:nvPr>
            <p:ph idx="1"/>
          </p:nvPr>
        </p:nvSpPr>
        <p:spPr>
          <a:xfrm>
            <a:off x="159026" y="1086678"/>
            <a:ext cx="11847444" cy="5486400"/>
          </a:xfrm>
        </p:spPr>
        <p:txBody>
          <a:bodyPr>
            <a:noAutofit/>
          </a:bodyPr>
          <a:lstStyle/>
          <a:p>
            <a:pPr algn="ctr"/>
            <a:r>
              <a:rPr lang="es-ES" sz="4000" dirty="0"/>
              <a:t>DERECHO DE FAMILIA</a:t>
            </a:r>
          </a:p>
          <a:p>
            <a:pPr algn="ctr"/>
            <a:r>
              <a:rPr lang="es-ES" sz="4000" dirty="0"/>
              <a:t>DERECHO A LA SALUD</a:t>
            </a:r>
          </a:p>
          <a:p>
            <a:pPr algn="ctr"/>
            <a:r>
              <a:rPr lang="es-ES" sz="4000" dirty="0"/>
              <a:t>DERECHO AMBIENTAL</a:t>
            </a:r>
          </a:p>
          <a:p>
            <a:pPr algn="ctr"/>
            <a:r>
              <a:rPr lang="es-ES" sz="4000" dirty="0"/>
              <a:t>DESALOJOS (FAVOR DEL LOCADOR): no es cautelar. La verosimilitud del derecho con fuerte contenido de certeza</a:t>
            </a:r>
          </a:p>
          <a:p>
            <a:pPr algn="ctr"/>
            <a:r>
              <a:rPr lang="es-ES" sz="4000" dirty="0"/>
              <a:t>INTERDICTOS: de retener/no innovar</a:t>
            </a:r>
            <a:endParaRPr lang="es-AR" sz="4000" dirty="0"/>
          </a:p>
        </p:txBody>
      </p:sp>
    </p:spTree>
    <p:extLst>
      <p:ext uri="{BB962C8B-B14F-4D97-AF65-F5344CB8AC3E}">
        <p14:creationId xmlns:p14="http://schemas.microsoft.com/office/powerpoint/2010/main" val="256073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58DDFF-BABA-A583-09C1-B0EFA4F9C739}"/>
              </a:ext>
            </a:extLst>
          </p:cNvPr>
          <p:cNvSpPr>
            <a:spLocks noGrp="1"/>
          </p:cNvSpPr>
          <p:nvPr>
            <p:ph type="title"/>
          </p:nvPr>
        </p:nvSpPr>
        <p:spPr>
          <a:xfrm>
            <a:off x="238539" y="618518"/>
            <a:ext cx="11728174" cy="1478570"/>
          </a:xfrm>
        </p:spPr>
        <p:txBody>
          <a:bodyPr/>
          <a:lstStyle/>
          <a:p>
            <a:r>
              <a:rPr lang="es-ES" dirty="0"/>
              <a:t>EL PRECEDENTE “CAMACHO ACOSTA” (CSJN, 7/8/97)</a:t>
            </a:r>
            <a:endParaRPr lang="es-AR" dirty="0"/>
          </a:p>
        </p:txBody>
      </p:sp>
      <p:sp>
        <p:nvSpPr>
          <p:cNvPr id="3" name="Marcador de contenido 2">
            <a:extLst>
              <a:ext uri="{FF2B5EF4-FFF2-40B4-BE49-F238E27FC236}">
                <a16:creationId xmlns:a16="http://schemas.microsoft.com/office/drawing/2014/main" id="{BB98B84F-6C09-A42B-1475-49CE552EC2B7}"/>
              </a:ext>
            </a:extLst>
          </p:cNvPr>
          <p:cNvSpPr>
            <a:spLocks noGrp="1"/>
          </p:cNvSpPr>
          <p:nvPr>
            <p:ph idx="1"/>
          </p:nvPr>
        </p:nvSpPr>
        <p:spPr>
          <a:xfrm>
            <a:off x="238540" y="2249486"/>
            <a:ext cx="11728174" cy="4310339"/>
          </a:xfrm>
        </p:spPr>
        <p:txBody>
          <a:bodyPr/>
          <a:lstStyle/>
          <a:p>
            <a:pPr marL="0" indent="0" algn="ctr">
              <a:buNone/>
            </a:pPr>
            <a:r>
              <a:rPr lang="es-ES" sz="6600" dirty="0"/>
              <a:t>CSJN CONSAGRÓ LA OPERATIVIDAD DE LA TUTELA ANTICIPADA POR VÍA CAUTELAR</a:t>
            </a:r>
          </a:p>
          <a:p>
            <a:endParaRPr lang="es-AR" dirty="0"/>
          </a:p>
        </p:txBody>
      </p:sp>
    </p:spTree>
    <p:extLst>
      <p:ext uri="{BB962C8B-B14F-4D97-AF65-F5344CB8AC3E}">
        <p14:creationId xmlns:p14="http://schemas.microsoft.com/office/powerpoint/2010/main" val="3088015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0D8C27-5D37-AA37-FC9D-BE05282413C0}"/>
              </a:ext>
            </a:extLst>
          </p:cNvPr>
          <p:cNvSpPr>
            <a:spLocks noGrp="1"/>
          </p:cNvSpPr>
          <p:nvPr>
            <p:ph type="title"/>
          </p:nvPr>
        </p:nvSpPr>
        <p:spPr>
          <a:xfrm>
            <a:off x="1141412" y="181196"/>
            <a:ext cx="9905998" cy="772961"/>
          </a:xfrm>
        </p:spPr>
        <p:txBody>
          <a:bodyPr/>
          <a:lstStyle/>
          <a:p>
            <a:r>
              <a:rPr lang="es-ES" dirty="0"/>
              <a:t>El caso</a:t>
            </a:r>
            <a:endParaRPr lang="es-AR" dirty="0"/>
          </a:p>
        </p:txBody>
      </p:sp>
      <p:sp>
        <p:nvSpPr>
          <p:cNvPr id="3" name="Marcador de contenido 2">
            <a:extLst>
              <a:ext uri="{FF2B5EF4-FFF2-40B4-BE49-F238E27FC236}">
                <a16:creationId xmlns:a16="http://schemas.microsoft.com/office/drawing/2014/main" id="{2605A43A-81BA-4750-C0FC-BB2613818502}"/>
              </a:ext>
            </a:extLst>
          </p:cNvPr>
          <p:cNvSpPr>
            <a:spLocks noGrp="1"/>
          </p:cNvSpPr>
          <p:nvPr>
            <p:ph idx="1"/>
          </p:nvPr>
        </p:nvSpPr>
        <p:spPr>
          <a:xfrm>
            <a:off x="172278" y="954156"/>
            <a:ext cx="11834192" cy="5722647"/>
          </a:xfrm>
        </p:spPr>
        <p:txBody>
          <a:bodyPr>
            <a:noAutofit/>
          </a:bodyPr>
          <a:lstStyle/>
          <a:p>
            <a:pPr algn="ctr"/>
            <a:r>
              <a:rPr lang="es-ES" dirty="0"/>
              <a:t>RECONOCE LA TUTELA ANTICIPADA COMO EFECTO DEL DICTADO DE UNA MEDIDA INNOVATIVA, COMPLEMENTARIA DE UNA CAUTELAR GENÉRICA</a:t>
            </a:r>
          </a:p>
          <a:p>
            <a:pPr algn="ctr"/>
            <a:r>
              <a:rPr lang="es-ES" dirty="0"/>
              <a:t>INICIO: Reclamo indemnizatorio de un trabajador, que cumpliendo sus tareas habituales sufrió la amputación de su antebrazo izquierdo, solicitando un embargo a los fines de asegurar el cobro de su eventual crédito</a:t>
            </a:r>
          </a:p>
          <a:p>
            <a:pPr algn="ctr"/>
            <a:r>
              <a:rPr lang="es-ES" dirty="0"/>
              <a:t>PELIGRO: La demandada estaba intentando disponer sus bienes, por lo que requirió una medida más específica.</a:t>
            </a:r>
          </a:p>
          <a:p>
            <a:pPr algn="ctr"/>
            <a:r>
              <a:rPr lang="es-ES" dirty="0"/>
              <a:t>OBJETO: Se le suministren los fondos necesarios para que le fuera colocada una prótesis dentro del menor tiempo posible, para no perder las condiciones anatómicas que facilitaban su colocación, permitiéndole su reinserción en el mercado laboral, limitando los perjuicios sufridos.</a:t>
            </a:r>
          </a:p>
          <a:p>
            <a:pPr algn="ctr"/>
            <a:r>
              <a:rPr lang="es-ES" dirty="0"/>
              <a:t>INSTANCIAS INFERIORES: rechazo en primera y segunda instancia</a:t>
            </a:r>
            <a:endParaRPr lang="es-AR" dirty="0"/>
          </a:p>
        </p:txBody>
      </p:sp>
    </p:spTree>
    <p:extLst>
      <p:ext uri="{BB962C8B-B14F-4D97-AF65-F5344CB8AC3E}">
        <p14:creationId xmlns:p14="http://schemas.microsoft.com/office/powerpoint/2010/main" val="2682550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119A68-4AC2-0077-ADA9-93D66AFCDC80}"/>
              </a:ext>
            </a:extLst>
          </p:cNvPr>
          <p:cNvSpPr>
            <a:spLocks noGrp="1"/>
          </p:cNvSpPr>
          <p:nvPr>
            <p:ph type="title"/>
          </p:nvPr>
        </p:nvSpPr>
        <p:spPr>
          <a:xfrm>
            <a:off x="1141413" y="0"/>
            <a:ext cx="9905998" cy="901148"/>
          </a:xfrm>
        </p:spPr>
        <p:txBody>
          <a:bodyPr/>
          <a:lstStyle/>
          <a:p>
            <a:r>
              <a:rPr lang="es-ES" dirty="0"/>
              <a:t>ALGO A TENER EN CUENTA:</a:t>
            </a:r>
            <a:endParaRPr lang="es-AR" dirty="0"/>
          </a:p>
        </p:txBody>
      </p:sp>
      <p:sp>
        <p:nvSpPr>
          <p:cNvPr id="3" name="Marcador de contenido 2">
            <a:extLst>
              <a:ext uri="{FF2B5EF4-FFF2-40B4-BE49-F238E27FC236}">
                <a16:creationId xmlns:a16="http://schemas.microsoft.com/office/drawing/2014/main" id="{7384B2CB-AB26-E0B8-0A74-D41BDA687F47}"/>
              </a:ext>
            </a:extLst>
          </p:cNvPr>
          <p:cNvSpPr>
            <a:spLocks noGrp="1"/>
          </p:cNvSpPr>
          <p:nvPr>
            <p:ph idx="1"/>
          </p:nvPr>
        </p:nvSpPr>
        <p:spPr>
          <a:xfrm>
            <a:off x="159026" y="901148"/>
            <a:ext cx="11860696" cy="5738191"/>
          </a:xfrm>
        </p:spPr>
        <p:txBody>
          <a:bodyPr>
            <a:normAutofit/>
          </a:bodyPr>
          <a:lstStyle/>
          <a:p>
            <a:pPr algn="ctr"/>
            <a:r>
              <a:rPr lang="es-ES" sz="2800" dirty="0"/>
              <a:t>NO TODO DEBE SER RESUELTO DE INMEDIATO</a:t>
            </a:r>
          </a:p>
          <a:p>
            <a:pPr algn="ctr"/>
            <a:r>
              <a:rPr lang="es-ES" sz="2800" dirty="0"/>
              <a:t>PERO…</a:t>
            </a:r>
          </a:p>
          <a:p>
            <a:pPr algn="ctr"/>
            <a:r>
              <a:rPr lang="es-ES" sz="2800" dirty="0"/>
              <a:t>LOS SISTEMAS DE JUSTICIA ESTÁN DESPRESTIGIADOS</a:t>
            </a:r>
          </a:p>
          <a:p>
            <a:pPr algn="ctr"/>
            <a:r>
              <a:rPr lang="es-ES" sz="2800" dirty="0"/>
              <a:t>SE CONSTITUCIONALIZAN GARANTÍAS JUDICIALES</a:t>
            </a:r>
          </a:p>
          <a:p>
            <a:pPr algn="ctr"/>
            <a:r>
              <a:rPr lang="es-ES" sz="2800" dirty="0"/>
              <a:t>EXIGENCIA DE GANAR OPERATIVIDAD EN EL SISTEMA JUDICIAL</a:t>
            </a:r>
          </a:p>
          <a:p>
            <a:pPr algn="ctr"/>
            <a:r>
              <a:rPr lang="es-ES" sz="2800" dirty="0"/>
              <a:t>LA SOLA SIMPLIFICACIÓN NO BASTA SIN PREPARACIÓN DE OPERADORES JURÍDICOS</a:t>
            </a:r>
          </a:p>
          <a:p>
            <a:pPr algn="ctr"/>
            <a:r>
              <a:rPr lang="es-ES" sz="2800" dirty="0"/>
              <a:t>UNA SOLUCIÓN POSIBLE: REFORZAR LOS SISTEMAS PRECAUTORIOS, AMPLIFICANDOLOS</a:t>
            </a:r>
            <a:endParaRPr lang="es-AR" sz="2800" dirty="0"/>
          </a:p>
        </p:txBody>
      </p:sp>
    </p:spTree>
    <p:extLst>
      <p:ext uri="{BB962C8B-B14F-4D97-AF65-F5344CB8AC3E}">
        <p14:creationId xmlns:p14="http://schemas.microsoft.com/office/powerpoint/2010/main" val="1663548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73813D-B50D-2B93-42D0-D670D4B98C75}"/>
              </a:ext>
            </a:extLst>
          </p:cNvPr>
          <p:cNvSpPr>
            <a:spLocks noGrp="1"/>
          </p:cNvSpPr>
          <p:nvPr>
            <p:ph type="title"/>
          </p:nvPr>
        </p:nvSpPr>
        <p:spPr>
          <a:xfrm>
            <a:off x="1234178" y="114935"/>
            <a:ext cx="9905998" cy="1478570"/>
          </a:xfrm>
        </p:spPr>
        <p:txBody>
          <a:bodyPr/>
          <a:lstStyle/>
          <a:p>
            <a:r>
              <a:rPr lang="es-ES" dirty="0"/>
              <a:t>LA PALABRA DE LA CSJN</a:t>
            </a:r>
            <a:endParaRPr lang="es-AR" dirty="0"/>
          </a:p>
        </p:txBody>
      </p:sp>
      <p:sp>
        <p:nvSpPr>
          <p:cNvPr id="3" name="Marcador de contenido 2">
            <a:extLst>
              <a:ext uri="{FF2B5EF4-FFF2-40B4-BE49-F238E27FC236}">
                <a16:creationId xmlns:a16="http://schemas.microsoft.com/office/drawing/2014/main" id="{CB67F738-8799-5BD1-9424-6FEE02608BF1}"/>
              </a:ext>
            </a:extLst>
          </p:cNvPr>
          <p:cNvSpPr>
            <a:spLocks noGrp="1"/>
          </p:cNvSpPr>
          <p:nvPr>
            <p:ph idx="1"/>
          </p:nvPr>
        </p:nvSpPr>
        <p:spPr>
          <a:xfrm>
            <a:off x="251791" y="1593505"/>
            <a:ext cx="11754679" cy="5032582"/>
          </a:xfrm>
        </p:spPr>
        <p:txBody>
          <a:bodyPr>
            <a:normAutofit fontScale="77500" lnSpcReduction="20000"/>
          </a:bodyPr>
          <a:lstStyle/>
          <a:p>
            <a:pPr algn="ctr"/>
            <a:r>
              <a:rPr lang="es-ES" sz="3600" dirty="0"/>
              <a:t>FUNDAMENTO DEL RECHAZO EN LAS INSTANCIAS ANTERIORES: el recurrente (actor) no acreditó la verosimilitud del derecho, implicando que el tribunal opinara sobre el tema </a:t>
            </a:r>
            <a:r>
              <a:rPr lang="es-ES" sz="3600" dirty="0" err="1"/>
              <a:t>decidendum</a:t>
            </a:r>
            <a:endParaRPr lang="es-ES" sz="3600" dirty="0"/>
          </a:p>
          <a:p>
            <a:pPr algn="ctr"/>
            <a:r>
              <a:rPr lang="es-ES" sz="3600" dirty="0"/>
              <a:t>MOTIVO DE AGRAVIO DEL REF: no se respondió a los argumentos planteados ni consideró las pruebas de la verosimilitud del derecho invocado y el peligro en la demora.</a:t>
            </a:r>
          </a:p>
          <a:p>
            <a:pPr algn="ctr"/>
            <a:r>
              <a:rPr lang="es-ES" sz="3600" dirty="0"/>
              <a:t>LA REGLA: las cautelares no son susceptibles de revisión por REF</a:t>
            </a:r>
          </a:p>
          <a:p>
            <a:pPr algn="ctr"/>
            <a:r>
              <a:rPr lang="es-ES" sz="3600" dirty="0"/>
              <a:t>EXCEPCIÓN: cuando la decisión produce agravio irreparable o cuando la situación de hecho o de derecho pudiera influir en la sentencia o convertir su ejecución en ineficaz o imposible</a:t>
            </a:r>
          </a:p>
          <a:p>
            <a:pPr algn="ctr"/>
            <a:endParaRPr lang="es-AR" sz="3600" dirty="0"/>
          </a:p>
        </p:txBody>
      </p:sp>
    </p:spTree>
    <p:extLst>
      <p:ext uri="{BB962C8B-B14F-4D97-AF65-F5344CB8AC3E}">
        <p14:creationId xmlns:p14="http://schemas.microsoft.com/office/powerpoint/2010/main" val="2081052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014AAE-C365-B349-9440-321616F97DA1}"/>
              </a:ext>
            </a:extLst>
          </p:cNvPr>
          <p:cNvSpPr>
            <a:spLocks noGrp="1"/>
          </p:cNvSpPr>
          <p:nvPr>
            <p:ph type="title"/>
          </p:nvPr>
        </p:nvSpPr>
        <p:spPr>
          <a:xfrm>
            <a:off x="1141412" y="114935"/>
            <a:ext cx="9905998" cy="825969"/>
          </a:xfrm>
        </p:spPr>
        <p:txBody>
          <a:bodyPr/>
          <a:lstStyle/>
          <a:p>
            <a:r>
              <a:rPr lang="es-ES" dirty="0"/>
              <a:t>LA PALABRA DE LA CSJN</a:t>
            </a:r>
            <a:endParaRPr lang="es-AR" dirty="0"/>
          </a:p>
        </p:txBody>
      </p:sp>
      <p:sp>
        <p:nvSpPr>
          <p:cNvPr id="3" name="Marcador de contenido 2">
            <a:extLst>
              <a:ext uri="{FF2B5EF4-FFF2-40B4-BE49-F238E27FC236}">
                <a16:creationId xmlns:a16="http://schemas.microsoft.com/office/drawing/2014/main" id="{3039CB8C-3A4E-8766-E9F4-B787FC5914D2}"/>
              </a:ext>
            </a:extLst>
          </p:cNvPr>
          <p:cNvSpPr>
            <a:spLocks noGrp="1"/>
          </p:cNvSpPr>
          <p:nvPr>
            <p:ph idx="1"/>
          </p:nvPr>
        </p:nvSpPr>
        <p:spPr>
          <a:xfrm>
            <a:off x="106018" y="940904"/>
            <a:ext cx="11993218" cy="5671931"/>
          </a:xfrm>
        </p:spPr>
        <p:txBody>
          <a:bodyPr>
            <a:noAutofit/>
          </a:bodyPr>
          <a:lstStyle/>
          <a:p>
            <a:pPr marL="0" indent="0" algn="ctr">
              <a:lnSpc>
                <a:spcPct val="110000"/>
              </a:lnSpc>
              <a:spcBef>
                <a:spcPts val="0"/>
              </a:spcBef>
            </a:pPr>
            <a:r>
              <a:rPr lang="es-ES" sz="3400" dirty="0"/>
              <a:t>MEDIDA CAUTELAR INNOVATIVA: “una decisión excepcional porque altera el estado de hecho o de derecho existente al tiempo de su dictado, y que por configurar un anticipo de jurisdicción favorable respecto del fallo de la causa, resulta justificada una mayor prudencia en la apreciación de los recaudos que hacen a su admisión”</a:t>
            </a:r>
          </a:p>
          <a:p>
            <a:pPr marL="0" indent="0" algn="ctr">
              <a:lnSpc>
                <a:spcPct val="110000"/>
              </a:lnSpc>
              <a:spcBef>
                <a:spcPts val="0"/>
              </a:spcBef>
            </a:pPr>
            <a:r>
              <a:rPr lang="es-ES" sz="3400" dirty="0"/>
              <a:t>PRUEBA DE LA VEROSIMILITUD DEL DERECHO: el actor llevó a cabo diligencias para evidenciar la existencia de los intentos de los demandados para disminuir su patrimonio, agravado por la falta de seguro de accidentes de trabajo.</a:t>
            </a:r>
          </a:p>
        </p:txBody>
      </p:sp>
    </p:spTree>
    <p:extLst>
      <p:ext uri="{BB962C8B-B14F-4D97-AF65-F5344CB8AC3E}">
        <p14:creationId xmlns:p14="http://schemas.microsoft.com/office/powerpoint/2010/main" val="3404747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F588C5-D30A-4E8D-3ECA-7C45E74C7EE6}"/>
              </a:ext>
            </a:extLst>
          </p:cNvPr>
          <p:cNvSpPr>
            <a:spLocks noGrp="1"/>
          </p:cNvSpPr>
          <p:nvPr>
            <p:ph type="title"/>
          </p:nvPr>
        </p:nvSpPr>
        <p:spPr>
          <a:xfrm>
            <a:off x="1141412" y="154692"/>
            <a:ext cx="9905998" cy="759708"/>
          </a:xfrm>
        </p:spPr>
        <p:txBody>
          <a:bodyPr/>
          <a:lstStyle/>
          <a:p>
            <a:r>
              <a:rPr lang="es-ES" dirty="0"/>
              <a:t>LA PALABRA DE LA CSJN</a:t>
            </a:r>
            <a:endParaRPr lang="es-AR" dirty="0"/>
          </a:p>
        </p:txBody>
      </p:sp>
      <p:sp>
        <p:nvSpPr>
          <p:cNvPr id="3" name="Marcador de contenido 2">
            <a:extLst>
              <a:ext uri="{FF2B5EF4-FFF2-40B4-BE49-F238E27FC236}">
                <a16:creationId xmlns:a16="http://schemas.microsoft.com/office/drawing/2014/main" id="{B76974A3-81C6-72D9-2859-F03616CCBA18}"/>
              </a:ext>
            </a:extLst>
          </p:cNvPr>
          <p:cNvSpPr>
            <a:spLocks noGrp="1"/>
          </p:cNvSpPr>
          <p:nvPr>
            <p:ph idx="1"/>
          </p:nvPr>
        </p:nvSpPr>
        <p:spPr>
          <a:xfrm>
            <a:off x="106017" y="914400"/>
            <a:ext cx="11966713" cy="5788908"/>
          </a:xfrm>
        </p:spPr>
        <p:txBody>
          <a:bodyPr>
            <a:normAutofit/>
          </a:bodyPr>
          <a:lstStyle/>
          <a:p>
            <a:pPr marL="0" indent="0" algn="ctr">
              <a:lnSpc>
                <a:spcPct val="110000"/>
              </a:lnSpc>
              <a:spcBef>
                <a:spcPts val="0"/>
              </a:spcBef>
            </a:pPr>
            <a:r>
              <a:rPr lang="es-ES" sz="2600" dirty="0"/>
              <a:t>FUNDAMENTAL: enfocar las proyecciones del instituto “sobre el fondo mismo de la controversia, ya sea para impedir un acto o para llevarlo a cabo, porque dichas medidas precautorias se encuentran enderezadas a evitar la producción de perjuicios que se </a:t>
            </a:r>
            <a:r>
              <a:rPr lang="es-ES" sz="2600"/>
              <a:t>podrían producir en </a:t>
            </a:r>
            <a:r>
              <a:rPr lang="es-ES" sz="2600" dirty="0"/>
              <a:t>caso de inactividad del magistrado y podrían tornarse de muy dificultosa o imposible reparación en la oportunidad del dictado de la sentencia definitiva”.</a:t>
            </a:r>
          </a:p>
          <a:p>
            <a:pPr marL="0" indent="0" algn="ctr">
              <a:lnSpc>
                <a:spcPct val="110000"/>
              </a:lnSpc>
              <a:spcBef>
                <a:spcPts val="0"/>
              </a:spcBef>
            </a:pPr>
            <a:r>
              <a:rPr lang="es-ES" sz="2600" dirty="0"/>
              <a:t>EN CONTRA DEL ARGUMENTO DE PREJUZGAMIENTO: el “anticipo de jurisdicción que incumbe a los tribunales en el examen de ese tipo de medidas cautelares, no importa una decisión definitiva sobre la pretensión concreta del demandante y lleva ínsita una evaluación del peligro de permanencia en la situación actual a fin de habilitar una resolución que concilie –según el grado de verosimilitud- los probados intereses de aquél y el derecho constitucional de defensa del demandado”</a:t>
            </a:r>
          </a:p>
          <a:p>
            <a:endParaRPr lang="es-AR" sz="2600" dirty="0"/>
          </a:p>
        </p:txBody>
      </p:sp>
    </p:spTree>
    <p:extLst>
      <p:ext uri="{BB962C8B-B14F-4D97-AF65-F5344CB8AC3E}">
        <p14:creationId xmlns:p14="http://schemas.microsoft.com/office/powerpoint/2010/main" val="17472049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35C602-A8EF-F2AE-2609-608790E4F0FE}"/>
              </a:ext>
            </a:extLst>
          </p:cNvPr>
          <p:cNvSpPr>
            <a:spLocks noGrp="1"/>
          </p:cNvSpPr>
          <p:nvPr>
            <p:ph type="title"/>
          </p:nvPr>
        </p:nvSpPr>
        <p:spPr>
          <a:xfrm>
            <a:off x="1141413" y="207700"/>
            <a:ext cx="9905998" cy="859099"/>
          </a:xfrm>
        </p:spPr>
        <p:txBody>
          <a:bodyPr/>
          <a:lstStyle/>
          <a:p>
            <a:r>
              <a:rPr lang="es-ES" dirty="0"/>
              <a:t>LO DECISIVO</a:t>
            </a:r>
            <a:endParaRPr lang="es-AR" dirty="0"/>
          </a:p>
        </p:txBody>
      </p:sp>
      <p:sp>
        <p:nvSpPr>
          <p:cNvPr id="3" name="Marcador de contenido 2">
            <a:extLst>
              <a:ext uri="{FF2B5EF4-FFF2-40B4-BE49-F238E27FC236}">
                <a16:creationId xmlns:a16="http://schemas.microsoft.com/office/drawing/2014/main" id="{6260A51F-98C5-A502-114B-32261B9EACF4}"/>
              </a:ext>
            </a:extLst>
          </p:cNvPr>
          <p:cNvSpPr>
            <a:spLocks noGrp="1"/>
          </p:cNvSpPr>
          <p:nvPr>
            <p:ph idx="1"/>
          </p:nvPr>
        </p:nvSpPr>
        <p:spPr>
          <a:xfrm>
            <a:off x="119270" y="1066798"/>
            <a:ext cx="11900452" cy="5583501"/>
          </a:xfrm>
        </p:spPr>
        <p:txBody>
          <a:bodyPr>
            <a:normAutofit/>
          </a:bodyPr>
          <a:lstStyle/>
          <a:p>
            <a:pPr algn="ctr"/>
            <a:r>
              <a:rPr lang="es-ES" sz="3800" dirty="0"/>
              <a:t>La verosimilitud del derecho tiene que aparecer con mucho mayor vigor, casi una </a:t>
            </a:r>
            <a:r>
              <a:rPr lang="es-ES" sz="3800" b="1" dirty="0" err="1"/>
              <a:t>cuasicerteza</a:t>
            </a:r>
            <a:r>
              <a:rPr lang="es-ES" sz="3800" dirty="0"/>
              <a:t>, para distinguirla de la certeza a la que se accede en la sentencia.</a:t>
            </a:r>
          </a:p>
          <a:p>
            <a:pPr algn="ctr"/>
            <a:r>
              <a:rPr lang="es-ES" sz="3800" dirty="0"/>
              <a:t>Peligro en la demora: se evidencia en el máximo de su escala, que importa la necesidad de evitar la consumación de un agravio que podría resultar irreparable.</a:t>
            </a:r>
          </a:p>
          <a:p>
            <a:pPr marL="0" indent="0" algn="ctr">
              <a:buNone/>
            </a:pPr>
            <a:endParaRPr lang="es-AR" sz="3800" dirty="0"/>
          </a:p>
        </p:txBody>
      </p:sp>
    </p:spTree>
    <p:extLst>
      <p:ext uri="{BB962C8B-B14F-4D97-AF65-F5344CB8AC3E}">
        <p14:creationId xmlns:p14="http://schemas.microsoft.com/office/powerpoint/2010/main" val="1590964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A22E34F-F667-B3C5-19F1-C7C1FEA4FF40}"/>
              </a:ext>
            </a:extLst>
          </p:cNvPr>
          <p:cNvSpPr>
            <a:spLocks noGrp="1"/>
          </p:cNvSpPr>
          <p:nvPr>
            <p:ph type="title"/>
          </p:nvPr>
        </p:nvSpPr>
        <p:spPr>
          <a:xfrm>
            <a:off x="1141412" y="181196"/>
            <a:ext cx="9905998" cy="1130769"/>
          </a:xfrm>
        </p:spPr>
        <p:txBody>
          <a:bodyPr/>
          <a:lstStyle/>
          <a:p>
            <a:r>
              <a:rPr lang="es-ES" dirty="0"/>
              <a:t>MEDIDAS AUTOSATISFACTIVAS</a:t>
            </a:r>
            <a:endParaRPr lang="es-AR" dirty="0"/>
          </a:p>
        </p:txBody>
      </p:sp>
      <p:sp>
        <p:nvSpPr>
          <p:cNvPr id="5" name="Marcador de contenido 4">
            <a:extLst>
              <a:ext uri="{FF2B5EF4-FFF2-40B4-BE49-F238E27FC236}">
                <a16:creationId xmlns:a16="http://schemas.microsoft.com/office/drawing/2014/main" id="{ADA3B536-E183-40EE-E6DF-FF06F757BA79}"/>
              </a:ext>
            </a:extLst>
          </p:cNvPr>
          <p:cNvSpPr>
            <a:spLocks noGrp="1"/>
          </p:cNvSpPr>
          <p:nvPr>
            <p:ph idx="1"/>
          </p:nvPr>
        </p:nvSpPr>
        <p:spPr>
          <a:xfrm>
            <a:off x="225287" y="1311964"/>
            <a:ext cx="11754678" cy="5261113"/>
          </a:xfrm>
        </p:spPr>
        <p:txBody>
          <a:bodyPr>
            <a:normAutofit/>
          </a:bodyPr>
          <a:lstStyle/>
          <a:p>
            <a:pPr marL="0" indent="0" algn="ctr">
              <a:buNone/>
            </a:pPr>
            <a:r>
              <a:rPr lang="es-ES" sz="3200" dirty="0"/>
              <a:t>"La medida </a:t>
            </a:r>
            <a:r>
              <a:rPr lang="es-ES" sz="3200" dirty="0" err="1"/>
              <a:t>autosatisfactiva</a:t>
            </a:r>
            <a:r>
              <a:rPr lang="es-ES" sz="3200" dirty="0"/>
              <a:t> es un requerimiento jurisdiccional urgente, fundamentado en una verosimilitud calificada (es decir, signada por una fuerte probabilidad de su </a:t>
            </a:r>
            <a:r>
              <a:rPr lang="es-ES" sz="3200" dirty="0" err="1"/>
              <a:t>atendibilidad</a:t>
            </a:r>
            <a:r>
              <a:rPr lang="es-ES" sz="3200" dirty="0"/>
              <a:t>) del derecho material alegado que se agota con su despacho favorable; despacho que viene a satisfacer ya mismo las necesidades del requirente, a quien no le es menester promover -concomitante o posteriormente- otra acción para conservar los efectos prácticos obtenidos con la </a:t>
            </a:r>
            <a:r>
              <a:rPr lang="es-ES" sz="3200" dirty="0" err="1"/>
              <a:t>autosatisfactiva</a:t>
            </a:r>
            <a:r>
              <a:rPr lang="es-ES" sz="3200" dirty="0"/>
              <a:t>". </a:t>
            </a:r>
          </a:p>
          <a:p>
            <a:pPr marL="0" indent="0" algn="ctr">
              <a:buNone/>
            </a:pPr>
            <a:r>
              <a:rPr lang="es-ES" sz="3200" dirty="0"/>
              <a:t>(Jorge W. Peyrano)</a:t>
            </a:r>
            <a:endParaRPr lang="es-AR" sz="3200" dirty="0"/>
          </a:p>
        </p:txBody>
      </p:sp>
    </p:spTree>
    <p:extLst>
      <p:ext uri="{BB962C8B-B14F-4D97-AF65-F5344CB8AC3E}">
        <p14:creationId xmlns:p14="http://schemas.microsoft.com/office/powerpoint/2010/main" val="1706918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44A195-82A5-C052-0545-843F2E6F322C}"/>
              </a:ext>
            </a:extLst>
          </p:cNvPr>
          <p:cNvSpPr>
            <a:spLocks noGrp="1"/>
          </p:cNvSpPr>
          <p:nvPr>
            <p:ph type="title"/>
          </p:nvPr>
        </p:nvSpPr>
        <p:spPr>
          <a:xfrm>
            <a:off x="1141412" y="101683"/>
            <a:ext cx="9905998" cy="965116"/>
          </a:xfrm>
        </p:spPr>
        <p:txBody>
          <a:bodyPr>
            <a:normAutofit fontScale="90000"/>
          </a:bodyPr>
          <a:lstStyle/>
          <a:p>
            <a:r>
              <a:rPr lang="es-ES" dirty="0"/>
              <a:t>LA CRÍTICA </a:t>
            </a:r>
            <a:r>
              <a:rPr lang="es-ES"/>
              <a:t>DE Adolfo ALVARADO </a:t>
            </a:r>
            <a:r>
              <a:rPr lang="es-ES" dirty="0"/>
              <a:t>VELLOSO </a:t>
            </a:r>
            <a:br>
              <a:rPr lang="es-ES" dirty="0"/>
            </a:br>
            <a:r>
              <a:rPr lang="es-ES" dirty="0"/>
              <a:t>(“Sistema procesal. Garantía de la libertad”)</a:t>
            </a:r>
            <a:endParaRPr lang="es-AR" dirty="0"/>
          </a:p>
        </p:txBody>
      </p:sp>
      <p:sp>
        <p:nvSpPr>
          <p:cNvPr id="3" name="Marcador de contenido 2">
            <a:extLst>
              <a:ext uri="{FF2B5EF4-FFF2-40B4-BE49-F238E27FC236}">
                <a16:creationId xmlns:a16="http://schemas.microsoft.com/office/drawing/2014/main" id="{D3C4A80A-40B8-DAB8-34F5-E38778C6DC62}"/>
              </a:ext>
            </a:extLst>
          </p:cNvPr>
          <p:cNvSpPr>
            <a:spLocks noGrp="1"/>
          </p:cNvSpPr>
          <p:nvPr>
            <p:ph idx="1"/>
          </p:nvPr>
        </p:nvSpPr>
        <p:spPr>
          <a:xfrm>
            <a:off x="119270" y="1219200"/>
            <a:ext cx="11887200" cy="5420139"/>
          </a:xfrm>
        </p:spPr>
        <p:txBody>
          <a:bodyPr>
            <a:noAutofit/>
          </a:bodyPr>
          <a:lstStyle/>
          <a:p>
            <a:pPr algn="ctr"/>
            <a:r>
              <a:rPr lang="es-ES" sz="2500" dirty="0"/>
              <a:t>FALSA ANTINOMIA: entre la ineficiencia procesal vs. Constitucionalidad de las resoluciones judiciales</a:t>
            </a:r>
          </a:p>
          <a:p>
            <a:pPr algn="ctr"/>
            <a:r>
              <a:rPr lang="es-ES" sz="2500" dirty="0" err="1"/>
              <a:t>Autosatisfactivas</a:t>
            </a:r>
            <a:r>
              <a:rPr lang="es-ES" sz="2500" dirty="0"/>
              <a:t>: “consisten en el otorgamiento inmediato por un juez del derecho pretendido por un actor civil, a su solo pedido y sobre la exclusiva base de la aceptación unilateral y sin más que la autoridad hace respecto de la existencia de ese derecho”.</a:t>
            </a:r>
          </a:p>
          <a:p>
            <a:pPr algn="ctr"/>
            <a:r>
              <a:rPr lang="es-ES" sz="2500" dirty="0"/>
              <a:t>Se condena a alguien a hacer o no hacer alguna cosa, invadiendo así su esfera de libertad pero sin darle la más mínima audiencia previa, pues se actúa en sede puramente cautelar</a:t>
            </a:r>
          </a:p>
          <a:p>
            <a:pPr algn="ctr"/>
            <a:r>
              <a:rPr lang="es-ES" sz="2500" dirty="0"/>
              <a:t>El fondo del enfrentamiento: entre el GARANTISMO JUDICIAL y el DECISIONISMO JUDICIAL</a:t>
            </a:r>
            <a:endParaRPr lang="es-AR" sz="2500" dirty="0"/>
          </a:p>
        </p:txBody>
      </p:sp>
    </p:spTree>
    <p:extLst>
      <p:ext uri="{BB962C8B-B14F-4D97-AF65-F5344CB8AC3E}">
        <p14:creationId xmlns:p14="http://schemas.microsoft.com/office/powerpoint/2010/main" val="4205435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6FB1BE-5D7B-DB8E-4D99-293F9918ACDC}"/>
              </a:ext>
            </a:extLst>
          </p:cNvPr>
          <p:cNvSpPr>
            <a:spLocks noGrp="1"/>
          </p:cNvSpPr>
          <p:nvPr>
            <p:ph type="title"/>
          </p:nvPr>
        </p:nvSpPr>
        <p:spPr>
          <a:xfrm>
            <a:off x="1022143" y="167944"/>
            <a:ext cx="9905998" cy="799465"/>
          </a:xfrm>
        </p:spPr>
        <p:txBody>
          <a:bodyPr/>
          <a:lstStyle/>
          <a:p>
            <a:r>
              <a:rPr lang="es-ES" dirty="0"/>
              <a:t>LA CRÍTICA DE ALVARADO VELLOSO</a:t>
            </a:r>
            <a:endParaRPr lang="es-AR" dirty="0"/>
          </a:p>
        </p:txBody>
      </p:sp>
      <p:sp>
        <p:nvSpPr>
          <p:cNvPr id="3" name="Marcador de contenido 2">
            <a:extLst>
              <a:ext uri="{FF2B5EF4-FFF2-40B4-BE49-F238E27FC236}">
                <a16:creationId xmlns:a16="http://schemas.microsoft.com/office/drawing/2014/main" id="{169A44A1-D9B9-BEA2-4819-7C36EDDADAED}"/>
              </a:ext>
            </a:extLst>
          </p:cNvPr>
          <p:cNvSpPr>
            <a:spLocks noGrp="1"/>
          </p:cNvSpPr>
          <p:nvPr>
            <p:ph idx="1"/>
          </p:nvPr>
        </p:nvSpPr>
        <p:spPr>
          <a:xfrm>
            <a:off x="132522" y="967408"/>
            <a:ext cx="11887200" cy="5722647"/>
          </a:xfrm>
        </p:spPr>
        <p:txBody>
          <a:bodyPr>
            <a:normAutofit lnSpcReduction="10000"/>
          </a:bodyPr>
          <a:lstStyle/>
          <a:p>
            <a:pPr algn="ctr"/>
            <a:r>
              <a:rPr lang="es-ES" dirty="0"/>
              <a:t>MOVIMIENTOS CONTRADICTORIOS: </a:t>
            </a:r>
            <a:r>
              <a:rPr lang="es-AR" dirty="0"/>
              <a:t>el proceso civil se vuelve penalista y el proceso penal se torna civilista</a:t>
            </a:r>
          </a:p>
          <a:p>
            <a:pPr algn="ctr"/>
            <a:r>
              <a:rPr lang="es-AR" dirty="0"/>
              <a:t>LAS MEDIDAS AUTOSATISFACTIVAS “VENDRÍAN A SER UNA MANIFESTACIÓ MÁS DE ESTE PROPICIADO AUTORITARISMO JUDICIAL, TENAZ PERSISTENCIA DEL SISTEMA INQUISITIVO EN EL PROCESO CIVIL”</a:t>
            </a:r>
          </a:p>
          <a:p>
            <a:pPr algn="ctr"/>
            <a:r>
              <a:rPr lang="es-AR" dirty="0"/>
              <a:t>LAS AUTOSATISFACTIVAS “NO SON IDÓNEAS, POR MÁS QUE EN ALGÚN CASO PUEDAN RESULTAR INTRINSECAMENTE JUSTAS (CON LO CUAL SE PRIVILEGIA OTRA VEZ LA META POR SOBRE EL MÉTODO)”</a:t>
            </a:r>
          </a:p>
          <a:p>
            <a:pPr algn="ctr"/>
            <a:r>
              <a:rPr lang="es-ES" dirty="0"/>
              <a:t>VIOLA EL ORDEN CONSTITUCIONAL: no se requiere producción de prueba, no se respeta el derecho de defensa, no hay bilateralidad, no hay igualdad de trato. Puede promoverse el juicio ordinario, pero con la vigencia de la medida ya ordenada</a:t>
            </a:r>
          </a:p>
          <a:p>
            <a:pPr algn="ctr"/>
            <a:r>
              <a:rPr lang="es-ES" dirty="0"/>
              <a:t>UNA CAUTELAR FUERTE SERVIRÍA IGUAL</a:t>
            </a:r>
          </a:p>
        </p:txBody>
      </p:sp>
    </p:spTree>
    <p:extLst>
      <p:ext uri="{BB962C8B-B14F-4D97-AF65-F5344CB8AC3E}">
        <p14:creationId xmlns:p14="http://schemas.microsoft.com/office/powerpoint/2010/main" val="1356709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1FC191-94DC-1C00-40EE-C1F457A8AF55}"/>
              </a:ext>
            </a:extLst>
          </p:cNvPr>
          <p:cNvSpPr>
            <a:spLocks noGrp="1"/>
          </p:cNvSpPr>
          <p:nvPr>
            <p:ph type="title"/>
          </p:nvPr>
        </p:nvSpPr>
        <p:spPr>
          <a:xfrm>
            <a:off x="1035394" y="194449"/>
            <a:ext cx="10666275" cy="945238"/>
          </a:xfrm>
        </p:spPr>
        <p:txBody>
          <a:bodyPr/>
          <a:lstStyle/>
          <a:p>
            <a:r>
              <a:rPr lang="es-ES" dirty="0"/>
              <a:t>PROBLEMAS DE IDENTIDAD DE LA AUTOSATISFACTIVA</a:t>
            </a:r>
            <a:endParaRPr lang="es-AR" dirty="0"/>
          </a:p>
        </p:txBody>
      </p:sp>
      <p:sp>
        <p:nvSpPr>
          <p:cNvPr id="3" name="Marcador de contenido 2">
            <a:extLst>
              <a:ext uri="{FF2B5EF4-FFF2-40B4-BE49-F238E27FC236}">
                <a16:creationId xmlns:a16="http://schemas.microsoft.com/office/drawing/2014/main" id="{2BDA4B3D-E0B9-EF0B-C258-8E922B85DAAE}"/>
              </a:ext>
            </a:extLst>
          </p:cNvPr>
          <p:cNvSpPr>
            <a:spLocks noGrp="1"/>
          </p:cNvSpPr>
          <p:nvPr>
            <p:ph idx="1"/>
          </p:nvPr>
        </p:nvSpPr>
        <p:spPr>
          <a:xfrm>
            <a:off x="145774" y="1020417"/>
            <a:ext cx="11887200" cy="5643134"/>
          </a:xfrm>
        </p:spPr>
        <p:txBody>
          <a:bodyPr>
            <a:normAutofit fontScale="85000" lnSpcReduction="20000"/>
          </a:bodyPr>
          <a:lstStyle/>
          <a:p>
            <a:pPr algn="ctr"/>
            <a:r>
              <a:rPr lang="es-ES" sz="4400" dirty="0"/>
              <a:t>ORIGEN EN LA CAUTELA MATERIAL</a:t>
            </a:r>
          </a:p>
          <a:p>
            <a:pPr algn="ctr"/>
            <a:r>
              <a:rPr lang="es-ES" sz="4400" dirty="0"/>
              <a:t>CRÍTICA DE INCONSTITUCIONALIDAD</a:t>
            </a:r>
          </a:p>
          <a:p>
            <a:pPr algn="ctr"/>
            <a:r>
              <a:rPr lang="es-ES" sz="4400" dirty="0"/>
              <a:t>CSJN EN “BUSTOS” (fallos:327:4495): VOTO DE BELLUSCIO (es una cautelar autónoma)</a:t>
            </a:r>
          </a:p>
          <a:p>
            <a:pPr algn="ctr"/>
            <a:r>
              <a:rPr lang="es-ES" sz="4400" dirty="0"/>
              <a:t>PEYRANO: no es una cautelar</a:t>
            </a:r>
          </a:p>
          <a:p>
            <a:pPr algn="ctr"/>
            <a:r>
              <a:rPr lang="es-ES" sz="4400" dirty="0"/>
              <a:t>¿QUÉ BUSCA SATISFACER?: ¿Al proceso o al peticionante?</a:t>
            </a:r>
          </a:p>
          <a:p>
            <a:pPr algn="ctr"/>
            <a:r>
              <a:rPr lang="es-ES" sz="4400" dirty="0"/>
              <a:t>LO MÁS IMPORTANTE: “medida” antes que “</a:t>
            </a:r>
            <a:r>
              <a:rPr lang="es-ES" sz="4400" dirty="0" err="1"/>
              <a:t>autosatisfactiva</a:t>
            </a:r>
            <a:r>
              <a:rPr lang="es-ES" sz="4400" dirty="0"/>
              <a:t>”</a:t>
            </a:r>
            <a:endParaRPr lang="es-AR" sz="4400" dirty="0"/>
          </a:p>
        </p:txBody>
      </p:sp>
    </p:spTree>
    <p:extLst>
      <p:ext uri="{BB962C8B-B14F-4D97-AF65-F5344CB8AC3E}">
        <p14:creationId xmlns:p14="http://schemas.microsoft.com/office/powerpoint/2010/main" val="895224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95F8E4-27BB-1FCB-40BC-204FA5BA198F}"/>
              </a:ext>
            </a:extLst>
          </p:cNvPr>
          <p:cNvSpPr>
            <a:spLocks noGrp="1"/>
          </p:cNvSpPr>
          <p:nvPr>
            <p:ph type="title"/>
          </p:nvPr>
        </p:nvSpPr>
        <p:spPr>
          <a:xfrm>
            <a:off x="1141413" y="114935"/>
            <a:ext cx="9905998" cy="733204"/>
          </a:xfrm>
        </p:spPr>
        <p:txBody>
          <a:bodyPr/>
          <a:lstStyle/>
          <a:p>
            <a:r>
              <a:rPr lang="es-ES" dirty="0"/>
              <a:t>características</a:t>
            </a:r>
            <a:endParaRPr lang="es-AR" dirty="0"/>
          </a:p>
        </p:txBody>
      </p:sp>
      <p:sp>
        <p:nvSpPr>
          <p:cNvPr id="3" name="Marcador de contenido 2">
            <a:extLst>
              <a:ext uri="{FF2B5EF4-FFF2-40B4-BE49-F238E27FC236}">
                <a16:creationId xmlns:a16="http://schemas.microsoft.com/office/drawing/2014/main" id="{AE7E3195-A09C-526C-735C-D64ED9978A68}"/>
              </a:ext>
            </a:extLst>
          </p:cNvPr>
          <p:cNvSpPr>
            <a:spLocks noGrp="1"/>
          </p:cNvSpPr>
          <p:nvPr>
            <p:ph idx="1"/>
          </p:nvPr>
        </p:nvSpPr>
        <p:spPr>
          <a:xfrm>
            <a:off x="172278" y="954157"/>
            <a:ext cx="11767931" cy="5671930"/>
          </a:xfrm>
        </p:spPr>
        <p:txBody>
          <a:bodyPr>
            <a:noAutofit/>
          </a:bodyPr>
          <a:lstStyle/>
          <a:p>
            <a:pPr algn="ctr"/>
            <a:r>
              <a:rPr lang="es-ES" sz="3200" dirty="0"/>
              <a:t>TRAMITA INAUDITA PARTE</a:t>
            </a:r>
          </a:p>
          <a:p>
            <a:pPr algn="ctr"/>
            <a:r>
              <a:rPr lang="es-ES" sz="3200" dirty="0"/>
              <a:t>REQUIERE FUERTE PROBABILIDAD DE QUE LO PRETENDIDO SEA ATENDIBLE: no mera verosimilitud</a:t>
            </a:r>
          </a:p>
          <a:p>
            <a:pPr algn="ctr"/>
            <a:r>
              <a:rPr lang="es-ES" sz="3200" dirty="0"/>
              <a:t>SU DICTADO PRODUCE SATISFACCIÓN DEFINITIVA DEL REQUERIMIENTO</a:t>
            </a:r>
          </a:p>
          <a:p>
            <a:pPr algn="ctr"/>
            <a:r>
              <a:rPr lang="es-ES" sz="3200" dirty="0"/>
              <a:t>ES UN PROCESO AUTÓNOMO: no tributario de otro porque no es instrumental ni provisorio (Peyrano)</a:t>
            </a:r>
          </a:p>
          <a:p>
            <a:pPr algn="ctr"/>
            <a:r>
              <a:rPr lang="es-ES" sz="3200" dirty="0"/>
              <a:t>NO ES UNA CAUTELAR PERO FORMA PARTE DE UN SISTEMA CAUTELAR (Falcón)</a:t>
            </a:r>
            <a:endParaRPr lang="es-AR" sz="3200" dirty="0"/>
          </a:p>
        </p:txBody>
      </p:sp>
    </p:spTree>
    <p:extLst>
      <p:ext uri="{BB962C8B-B14F-4D97-AF65-F5344CB8AC3E}">
        <p14:creationId xmlns:p14="http://schemas.microsoft.com/office/powerpoint/2010/main" val="3897782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24F627-64EE-0875-42A4-4277B83A3B78}"/>
              </a:ext>
            </a:extLst>
          </p:cNvPr>
          <p:cNvSpPr>
            <a:spLocks noGrp="1"/>
          </p:cNvSpPr>
          <p:nvPr>
            <p:ph type="title"/>
          </p:nvPr>
        </p:nvSpPr>
        <p:spPr>
          <a:xfrm>
            <a:off x="1022143" y="114935"/>
            <a:ext cx="10851804" cy="951864"/>
          </a:xfrm>
        </p:spPr>
        <p:txBody>
          <a:bodyPr>
            <a:normAutofit fontScale="90000"/>
          </a:bodyPr>
          <a:lstStyle/>
          <a:p>
            <a:pPr algn="ctr"/>
            <a:r>
              <a:rPr lang="es-ES" dirty="0"/>
              <a:t>LA PALABRA DE LA CSJN (“ALVAREZ”, Fallos: 324:2042, 12/7/2001)</a:t>
            </a:r>
            <a:endParaRPr lang="es-AR" dirty="0"/>
          </a:p>
        </p:txBody>
      </p:sp>
      <p:sp>
        <p:nvSpPr>
          <p:cNvPr id="3" name="Marcador de contenido 2">
            <a:extLst>
              <a:ext uri="{FF2B5EF4-FFF2-40B4-BE49-F238E27FC236}">
                <a16:creationId xmlns:a16="http://schemas.microsoft.com/office/drawing/2014/main" id="{7CE5414F-883C-1293-918B-4818615B489D}"/>
              </a:ext>
            </a:extLst>
          </p:cNvPr>
          <p:cNvSpPr>
            <a:spLocks noGrp="1"/>
          </p:cNvSpPr>
          <p:nvPr>
            <p:ph idx="1"/>
          </p:nvPr>
        </p:nvSpPr>
        <p:spPr>
          <a:xfrm>
            <a:off x="145774" y="1066799"/>
            <a:ext cx="11847442" cy="5559288"/>
          </a:xfrm>
        </p:spPr>
        <p:txBody>
          <a:bodyPr>
            <a:normAutofit/>
          </a:bodyPr>
          <a:lstStyle/>
          <a:p>
            <a:pPr algn="ctr"/>
            <a:r>
              <a:rPr lang="es-ES" sz="2800" dirty="0"/>
              <a:t>SITUACIÓN DEL ACTOR: tiene 46 años, certificada su discapacidad (afectado congénitamente de paraparesia con atrofia de tibia y peroné), agravada por un accidente</a:t>
            </a:r>
          </a:p>
          <a:p>
            <a:pPr algn="ctr"/>
            <a:r>
              <a:rPr lang="es-ES" sz="2800" dirty="0"/>
              <a:t>ATENCIÓN PREVIA EN UN CENTRO QUE CERRÓ</a:t>
            </a:r>
          </a:p>
          <a:p>
            <a:pPr algn="ctr"/>
            <a:r>
              <a:rPr lang="es-ES" sz="2800" dirty="0"/>
              <a:t>CARECE DE OBRA SOCIAL</a:t>
            </a:r>
          </a:p>
          <a:p>
            <a:pPr algn="ctr"/>
            <a:r>
              <a:rPr lang="es-ES" sz="2800" dirty="0"/>
              <a:t>NO PUEDE TRABAJAR</a:t>
            </a:r>
          </a:p>
          <a:p>
            <a:pPr algn="ctr"/>
            <a:r>
              <a:rPr lang="es-ES" sz="2800" dirty="0"/>
              <a:t>NO TIENE BENEFICIOS SOCIALES (jubilación ni pensión)</a:t>
            </a:r>
          </a:p>
          <a:p>
            <a:pPr algn="ctr"/>
            <a:r>
              <a:rPr lang="es-ES" sz="2800" dirty="0"/>
              <a:t>OBJETO DE LA ACCIÓN: respeto a su derecho a la salud y que se le brinde atención médica adecuada, tratamiento y ayuda económica</a:t>
            </a:r>
          </a:p>
          <a:p>
            <a:pPr algn="ctr"/>
            <a:endParaRPr lang="es-ES" sz="2800" dirty="0"/>
          </a:p>
          <a:p>
            <a:pPr algn="ctr"/>
            <a:endParaRPr lang="es-AR" sz="2800" dirty="0"/>
          </a:p>
        </p:txBody>
      </p:sp>
    </p:spTree>
    <p:extLst>
      <p:ext uri="{BB962C8B-B14F-4D97-AF65-F5344CB8AC3E}">
        <p14:creationId xmlns:p14="http://schemas.microsoft.com/office/powerpoint/2010/main" val="2558334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A746E-2E0F-F8A4-C846-83DC8980CC34}"/>
              </a:ext>
            </a:extLst>
          </p:cNvPr>
          <p:cNvSpPr>
            <a:spLocks noGrp="1"/>
          </p:cNvSpPr>
          <p:nvPr>
            <p:ph type="title"/>
          </p:nvPr>
        </p:nvSpPr>
        <p:spPr>
          <a:xfrm>
            <a:off x="1141412" y="0"/>
            <a:ext cx="9905998" cy="1066799"/>
          </a:xfrm>
        </p:spPr>
        <p:txBody>
          <a:bodyPr/>
          <a:lstStyle/>
          <a:p>
            <a:r>
              <a:rPr lang="es-ES" dirty="0"/>
              <a:t>PROCESOS URGENTES</a:t>
            </a:r>
            <a:endParaRPr lang="es-AR" dirty="0"/>
          </a:p>
        </p:txBody>
      </p:sp>
      <p:sp>
        <p:nvSpPr>
          <p:cNvPr id="3" name="Marcador de contenido 2">
            <a:extLst>
              <a:ext uri="{FF2B5EF4-FFF2-40B4-BE49-F238E27FC236}">
                <a16:creationId xmlns:a16="http://schemas.microsoft.com/office/drawing/2014/main" id="{D859A066-4DD0-28E7-3A41-77B1DAB57D91}"/>
              </a:ext>
            </a:extLst>
          </p:cNvPr>
          <p:cNvSpPr>
            <a:spLocks noGrp="1"/>
          </p:cNvSpPr>
          <p:nvPr>
            <p:ph idx="1"/>
          </p:nvPr>
        </p:nvSpPr>
        <p:spPr>
          <a:xfrm>
            <a:off x="198784" y="901148"/>
            <a:ext cx="11767930" cy="5711687"/>
          </a:xfrm>
        </p:spPr>
        <p:txBody>
          <a:bodyPr>
            <a:noAutofit/>
          </a:bodyPr>
          <a:lstStyle/>
          <a:p>
            <a:pPr algn="ctr"/>
            <a:r>
              <a:rPr lang="es-ES" sz="3200" dirty="0"/>
              <a:t>“Es más amplia [la idea] que la del proceso cautelar; así, pues comprende las denominadas medidas </a:t>
            </a:r>
            <a:r>
              <a:rPr lang="es-ES" sz="3200" dirty="0" err="1"/>
              <a:t>autosatisfactivas</a:t>
            </a:r>
            <a:r>
              <a:rPr lang="es-ES" sz="3200" dirty="0"/>
              <a:t> y las resoluciones anticipatorias”</a:t>
            </a:r>
          </a:p>
          <a:p>
            <a:pPr marL="0" indent="0" algn="ctr">
              <a:buNone/>
            </a:pPr>
            <a:r>
              <a:rPr lang="es-ES" sz="3200" dirty="0"/>
              <a:t>(XVIII Congreso Nacional de Derecho Procesal, Santa Fe, 1995).</a:t>
            </a:r>
          </a:p>
          <a:p>
            <a:pPr algn="ctr"/>
            <a:r>
              <a:rPr lang="es-AR" sz="3200" dirty="0"/>
              <a:t>“Es aquello que resulta impostergable, que requiere una atención inmediata, que no admite ningún tipo de dilaciones; no presentándose la misma uniformidad ni simplicidad cuando aludimos al sustantivo proceso”</a:t>
            </a:r>
          </a:p>
          <a:p>
            <a:pPr marL="0" indent="0" algn="ctr">
              <a:buNone/>
            </a:pPr>
            <a:r>
              <a:rPr lang="es-AR" sz="3200" dirty="0"/>
              <a:t>(Jorge Rojas)</a:t>
            </a:r>
          </a:p>
        </p:txBody>
      </p:sp>
    </p:spTree>
    <p:extLst>
      <p:ext uri="{BB962C8B-B14F-4D97-AF65-F5344CB8AC3E}">
        <p14:creationId xmlns:p14="http://schemas.microsoft.com/office/powerpoint/2010/main" val="3845442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9D44F9-C619-6600-055B-2CC62A3BF305}"/>
              </a:ext>
            </a:extLst>
          </p:cNvPr>
          <p:cNvSpPr>
            <a:spLocks noGrp="1"/>
          </p:cNvSpPr>
          <p:nvPr>
            <p:ph type="title"/>
          </p:nvPr>
        </p:nvSpPr>
        <p:spPr>
          <a:xfrm>
            <a:off x="1141412" y="141440"/>
            <a:ext cx="10878309" cy="925359"/>
          </a:xfrm>
        </p:spPr>
        <p:txBody>
          <a:bodyPr/>
          <a:lstStyle/>
          <a:p>
            <a:r>
              <a:rPr lang="es-ES" dirty="0"/>
              <a:t>LA PALABRA DE LA CSJN (“ALVAREZ”, Fallos: 324:2042)</a:t>
            </a:r>
            <a:endParaRPr lang="es-AR" dirty="0"/>
          </a:p>
        </p:txBody>
      </p:sp>
      <p:sp>
        <p:nvSpPr>
          <p:cNvPr id="3" name="Marcador de contenido 2">
            <a:extLst>
              <a:ext uri="{FF2B5EF4-FFF2-40B4-BE49-F238E27FC236}">
                <a16:creationId xmlns:a16="http://schemas.microsoft.com/office/drawing/2014/main" id="{7005D9E8-A6A8-B153-9B34-88D436313AF6}"/>
              </a:ext>
            </a:extLst>
          </p:cNvPr>
          <p:cNvSpPr>
            <a:spLocks noGrp="1"/>
          </p:cNvSpPr>
          <p:nvPr>
            <p:ph idx="1"/>
          </p:nvPr>
        </p:nvSpPr>
        <p:spPr>
          <a:xfrm>
            <a:off x="172280" y="967408"/>
            <a:ext cx="11847442" cy="5749151"/>
          </a:xfrm>
        </p:spPr>
        <p:txBody>
          <a:bodyPr>
            <a:normAutofit/>
          </a:bodyPr>
          <a:lstStyle/>
          <a:p>
            <a:pPr algn="ctr"/>
            <a:r>
              <a:rPr lang="es-ES" sz="3800" dirty="0"/>
              <a:t>“… como resulta de la naturaleza de las medidas cautelares, ellas no exigen el examen de la certeza sobre la existencia del derecho pretendido, sino sólo de su verosimilitud. Es más, el juicio de verdad en esta materia se encuentra en oposición a la finalidad del instituto cautelar, que no es otra que atender a aquello que no excede del marco de lo hipotético, dentro del cual, asimismo, agota su virtualidad” (</a:t>
            </a:r>
            <a:r>
              <a:rPr lang="es-ES" sz="3800" dirty="0" err="1"/>
              <a:t>consid</a:t>
            </a:r>
            <a:r>
              <a:rPr lang="es-ES" sz="3800" dirty="0"/>
              <a:t>. 3°)</a:t>
            </a:r>
          </a:p>
        </p:txBody>
      </p:sp>
    </p:spTree>
    <p:extLst>
      <p:ext uri="{BB962C8B-B14F-4D97-AF65-F5344CB8AC3E}">
        <p14:creationId xmlns:p14="http://schemas.microsoft.com/office/powerpoint/2010/main" val="30557308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6B3505-EBB0-B6BE-B274-99257644C749}"/>
              </a:ext>
            </a:extLst>
          </p:cNvPr>
          <p:cNvSpPr>
            <a:spLocks noGrp="1"/>
          </p:cNvSpPr>
          <p:nvPr>
            <p:ph type="title"/>
          </p:nvPr>
        </p:nvSpPr>
        <p:spPr>
          <a:xfrm>
            <a:off x="119270" y="165653"/>
            <a:ext cx="11887199" cy="874643"/>
          </a:xfrm>
        </p:spPr>
        <p:txBody>
          <a:bodyPr>
            <a:noAutofit/>
          </a:bodyPr>
          <a:lstStyle/>
          <a:p>
            <a:r>
              <a:rPr lang="es-ES" sz="2800" dirty="0"/>
              <a:t>EL STJ JUJUY: sala contencioso administrativa</a:t>
            </a:r>
            <a:r>
              <a:rPr lang="es-ES" sz="2800" dirty="0">
                <a:effectLst/>
                <a:latin typeface="Segoe UI" panose="020B0502040204020203" pitchFamily="34" charset="0"/>
                <a:ea typeface="Times New Roman" panose="02020603050405020304" pitchFamily="18" charset="0"/>
              </a:rPr>
              <a:t> L.A. 1, </a:t>
            </a:r>
            <a:r>
              <a:rPr lang="es-ES" sz="2800" dirty="0" err="1">
                <a:effectLst/>
                <a:latin typeface="Segoe UI" panose="020B0502040204020203" pitchFamily="34" charset="0"/>
                <a:ea typeface="Times New Roman" panose="02020603050405020304" pitchFamily="18" charset="0"/>
              </a:rPr>
              <a:t>N°</a:t>
            </a:r>
            <a:r>
              <a:rPr lang="es-ES" sz="2800" dirty="0">
                <a:effectLst/>
                <a:latin typeface="Segoe UI" panose="020B0502040204020203" pitchFamily="34" charset="0"/>
                <a:ea typeface="Times New Roman" panose="02020603050405020304" pitchFamily="18" charset="0"/>
              </a:rPr>
              <a:t> 27, 16/8/16</a:t>
            </a:r>
            <a:endParaRPr lang="es-AR" sz="2800" dirty="0"/>
          </a:p>
        </p:txBody>
      </p:sp>
      <p:sp>
        <p:nvSpPr>
          <p:cNvPr id="3" name="Marcador de contenido 2">
            <a:extLst>
              <a:ext uri="{FF2B5EF4-FFF2-40B4-BE49-F238E27FC236}">
                <a16:creationId xmlns:a16="http://schemas.microsoft.com/office/drawing/2014/main" id="{826ACDCE-A8B5-1839-C6AA-A0F0013DEA14}"/>
              </a:ext>
            </a:extLst>
          </p:cNvPr>
          <p:cNvSpPr>
            <a:spLocks noGrp="1"/>
          </p:cNvSpPr>
          <p:nvPr>
            <p:ph idx="1"/>
          </p:nvPr>
        </p:nvSpPr>
        <p:spPr>
          <a:xfrm>
            <a:off x="119270" y="1272208"/>
            <a:ext cx="11887200" cy="5420139"/>
          </a:xfrm>
        </p:spPr>
        <p:txBody>
          <a:bodyPr>
            <a:normAutofit/>
          </a:bodyPr>
          <a:lstStyle/>
          <a:p>
            <a:pPr marL="457200" lvl="1" indent="0" algn="ctr">
              <a:buNone/>
            </a:pPr>
            <a:r>
              <a:rPr lang="es-ES" sz="3600" dirty="0">
                <a:effectLst/>
                <a:latin typeface="Segoe UI" panose="020B0502040204020203" pitchFamily="34" charset="0"/>
                <a:ea typeface="Times New Roman" panose="02020603050405020304" pitchFamily="18" charset="0"/>
              </a:rPr>
              <a:t>“En muchos casos la resolución </a:t>
            </a:r>
            <a:r>
              <a:rPr lang="es-ES" sz="3600" dirty="0" err="1">
                <a:effectLst/>
                <a:latin typeface="Segoe UI" panose="020B0502040204020203" pitchFamily="34" charset="0"/>
                <a:ea typeface="Times New Roman" panose="02020603050405020304" pitchFamily="18" charset="0"/>
              </a:rPr>
              <a:t>autosatisfactiva</a:t>
            </a:r>
            <a:r>
              <a:rPr lang="es-ES" sz="3600" dirty="0">
                <a:effectLst/>
                <a:latin typeface="Segoe UI" panose="020B0502040204020203" pitchFamily="34" charset="0"/>
                <a:ea typeface="Times New Roman" panose="02020603050405020304" pitchFamily="18" charset="0"/>
              </a:rPr>
              <a:t> asume el carácter de una sentencia determinativa, esto es, que pese a su firmeza inicial o haberse consentido, puede modificarse a posteriori, de manera que, si se modifican las circunstancias vigentes al momento en que se solicitó y proveyó su despacho, puede peticionarse su modificación en base a las nuevas o distintas circunstancias que ahora regentean”</a:t>
            </a:r>
          </a:p>
          <a:p>
            <a:endParaRPr lang="es-ES" sz="1800" dirty="0">
              <a:effectLst/>
              <a:latin typeface="Segoe UI" panose="020B0502040204020203" pitchFamily="34" charset="0"/>
              <a:ea typeface="Times New Roman" panose="02020603050405020304" pitchFamily="18" charset="0"/>
            </a:endParaRPr>
          </a:p>
          <a:p>
            <a:endParaRPr lang="es-AR" dirty="0"/>
          </a:p>
        </p:txBody>
      </p:sp>
    </p:spTree>
    <p:extLst>
      <p:ext uri="{BB962C8B-B14F-4D97-AF65-F5344CB8AC3E}">
        <p14:creationId xmlns:p14="http://schemas.microsoft.com/office/powerpoint/2010/main" val="719786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10100D-4581-C4B1-A4AA-68C7ED36198A}"/>
              </a:ext>
            </a:extLst>
          </p:cNvPr>
          <p:cNvSpPr>
            <a:spLocks noGrp="1"/>
          </p:cNvSpPr>
          <p:nvPr>
            <p:ph type="title"/>
          </p:nvPr>
        </p:nvSpPr>
        <p:spPr>
          <a:xfrm>
            <a:off x="1141412" y="119270"/>
            <a:ext cx="10573509" cy="947529"/>
          </a:xfrm>
        </p:spPr>
        <p:txBody>
          <a:bodyPr>
            <a:normAutofit/>
          </a:bodyPr>
          <a:lstStyle/>
          <a:p>
            <a:r>
              <a:rPr lang="es-ES" dirty="0"/>
              <a:t>EL STJ JUJUY: sala laboral (L.A. 1, </a:t>
            </a:r>
            <a:r>
              <a:rPr lang="es-ES" dirty="0" err="1"/>
              <a:t>N°</a:t>
            </a:r>
            <a:r>
              <a:rPr lang="es-ES" dirty="0"/>
              <a:t> 38, 7/9/16)</a:t>
            </a:r>
            <a:endParaRPr lang="es-AR" dirty="0"/>
          </a:p>
        </p:txBody>
      </p:sp>
      <p:sp>
        <p:nvSpPr>
          <p:cNvPr id="3" name="Marcador de contenido 2">
            <a:extLst>
              <a:ext uri="{FF2B5EF4-FFF2-40B4-BE49-F238E27FC236}">
                <a16:creationId xmlns:a16="http://schemas.microsoft.com/office/drawing/2014/main" id="{70EE5262-75E8-C15C-BEEE-ED1B71CF8411}"/>
              </a:ext>
            </a:extLst>
          </p:cNvPr>
          <p:cNvSpPr>
            <a:spLocks noGrp="1"/>
          </p:cNvSpPr>
          <p:nvPr>
            <p:ph idx="1"/>
          </p:nvPr>
        </p:nvSpPr>
        <p:spPr>
          <a:xfrm>
            <a:off x="145774" y="1066799"/>
            <a:ext cx="11820939" cy="5559288"/>
          </a:xfrm>
        </p:spPr>
        <p:txBody>
          <a:bodyPr>
            <a:normAutofit lnSpcReduction="10000"/>
          </a:bodyPr>
          <a:lstStyle/>
          <a:p>
            <a:pPr algn="ctr"/>
            <a:r>
              <a:rPr lang="es-ES" sz="2400" dirty="0">
                <a:effectLst/>
                <a:latin typeface="Segoe UI" panose="020B0502040204020203" pitchFamily="34" charset="0"/>
                <a:ea typeface="Times New Roman" panose="02020603050405020304" pitchFamily="18" charset="0"/>
              </a:rPr>
              <a:t>Sobre el reclamo de diferencias salariales, SAC, etc.: “la doctrina establece que la medida </a:t>
            </a:r>
            <a:r>
              <a:rPr lang="es-ES" sz="2400" dirty="0" err="1">
                <a:effectLst/>
                <a:latin typeface="Segoe UI" panose="020B0502040204020203" pitchFamily="34" charset="0"/>
                <a:ea typeface="Times New Roman" panose="02020603050405020304" pitchFamily="18" charset="0"/>
              </a:rPr>
              <a:t>autosatisfactiva</a:t>
            </a:r>
            <a:r>
              <a:rPr lang="es-ES" sz="2400" dirty="0">
                <a:effectLst/>
                <a:latin typeface="Segoe UI" panose="020B0502040204020203" pitchFamily="34" charset="0"/>
                <a:ea typeface="Times New Roman" panose="02020603050405020304" pitchFamily="18" charset="0"/>
              </a:rPr>
              <a:t> no es propiamente una medida cautelar, pues a diferencia de esta, su despacho favorable satisface per se el interés perseguido, tornando innecesaria la promoción de la acción ulterior y agotando en ella sus efectos. Sin embargo participa con aquella de los recaudos que cabe exigir para su procedencia: verosimilitud del derecho, peligro en la demora y prestación de </a:t>
            </a:r>
            <a:r>
              <a:rPr lang="es-ES" sz="2400" dirty="0" err="1">
                <a:effectLst/>
                <a:latin typeface="Segoe UI" panose="020B0502040204020203" pitchFamily="34" charset="0"/>
                <a:ea typeface="Times New Roman" panose="02020603050405020304" pitchFamily="18" charset="0"/>
              </a:rPr>
              <a:t>contracautela</a:t>
            </a:r>
            <a:r>
              <a:rPr lang="es-ES" sz="2400" dirty="0">
                <a:effectLst/>
                <a:latin typeface="Segoe UI" panose="020B0502040204020203" pitchFamily="34" charset="0"/>
                <a:ea typeface="Times New Roman" panose="02020603050405020304" pitchFamily="18" charset="0"/>
              </a:rPr>
              <a:t>. Siguiendo dicha doctrina, advierto que no se cumplen estos requisitos en relación al reclamo de los rubros antes mencionados”.</a:t>
            </a:r>
          </a:p>
          <a:p>
            <a:pPr algn="ctr"/>
            <a:r>
              <a:rPr lang="es-ES" sz="2400" dirty="0">
                <a:effectLst/>
                <a:latin typeface="Segoe UI" panose="020B0502040204020203" pitchFamily="34" charset="0"/>
                <a:ea typeface="Times New Roman" panose="02020603050405020304" pitchFamily="18" charset="0"/>
              </a:rPr>
              <a:t>“… este alto cuerpo, en su anterior composición, sostuvo que “las medidas </a:t>
            </a:r>
            <a:r>
              <a:rPr lang="es-ES" sz="2400" dirty="0" err="1">
                <a:effectLst/>
                <a:latin typeface="Segoe UI" panose="020B0502040204020203" pitchFamily="34" charset="0"/>
                <a:ea typeface="Times New Roman" panose="02020603050405020304" pitchFamily="18" charset="0"/>
              </a:rPr>
              <a:t>autosatisfactivas</a:t>
            </a:r>
            <a:r>
              <a:rPr lang="es-ES" sz="2400" dirty="0">
                <a:effectLst/>
                <a:latin typeface="Segoe UI" panose="020B0502040204020203" pitchFamily="34" charset="0"/>
                <a:ea typeface="Times New Roman" panose="02020603050405020304" pitchFamily="18" charset="0"/>
              </a:rPr>
              <a:t> constituyen una medida urgente formulada al órgano jurisdiccional que se agota con su despacho favorable. Su dictado está sujeto a los siguientes requisitos: concurrencia de una situación de urgencia y fuerte probabilidad de que el derecho material del requirente de la medida sea atendible”.</a:t>
            </a:r>
          </a:p>
          <a:p>
            <a:pPr marL="0" indent="0" algn="ctr">
              <a:buNone/>
            </a:pPr>
            <a:endParaRPr lang="es-ES" sz="2400" dirty="0">
              <a:effectLst/>
              <a:latin typeface="Segoe UI" panose="020B0502040204020203" pitchFamily="34" charset="0"/>
              <a:ea typeface="Times New Roman" panose="02020603050405020304" pitchFamily="18" charset="0"/>
            </a:endParaRPr>
          </a:p>
          <a:p>
            <a:pPr algn="ctr"/>
            <a:endParaRPr lang="es-AR" dirty="0"/>
          </a:p>
        </p:txBody>
      </p:sp>
    </p:spTree>
    <p:extLst>
      <p:ext uri="{BB962C8B-B14F-4D97-AF65-F5344CB8AC3E}">
        <p14:creationId xmlns:p14="http://schemas.microsoft.com/office/powerpoint/2010/main" val="3419699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9650C4-7D4D-EF07-207A-0F338A27B7D7}"/>
              </a:ext>
            </a:extLst>
          </p:cNvPr>
          <p:cNvSpPr>
            <a:spLocks noGrp="1"/>
          </p:cNvSpPr>
          <p:nvPr>
            <p:ph type="title"/>
          </p:nvPr>
        </p:nvSpPr>
        <p:spPr>
          <a:xfrm>
            <a:off x="1141412" y="154692"/>
            <a:ext cx="10321717" cy="912107"/>
          </a:xfrm>
        </p:spPr>
        <p:txBody>
          <a:bodyPr/>
          <a:lstStyle/>
          <a:p>
            <a:r>
              <a:rPr lang="es-ES" dirty="0"/>
              <a:t>EL STJ JUJUY: sala laboral (L.A. 1, </a:t>
            </a:r>
            <a:r>
              <a:rPr lang="es-ES" dirty="0" err="1"/>
              <a:t>N°</a:t>
            </a:r>
            <a:r>
              <a:rPr lang="es-ES" dirty="0"/>
              <a:t> 38, 7/9/16)</a:t>
            </a:r>
            <a:endParaRPr lang="es-AR" dirty="0"/>
          </a:p>
        </p:txBody>
      </p:sp>
      <p:sp>
        <p:nvSpPr>
          <p:cNvPr id="3" name="Marcador de contenido 2">
            <a:extLst>
              <a:ext uri="{FF2B5EF4-FFF2-40B4-BE49-F238E27FC236}">
                <a16:creationId xmlns:a16="http://schemas.microsoft.com/office/drawing/2014/main" id="{BB60F73B-372D-3FFD-54BD-9E8C9B65F838}"/>
              </a:ext>
            </a:extLst>
          </p:cNvPr>
          <p:cNvSpPr>
            <a:spLocks noGrp="1"/>
          </p:cNvSpPr>
          <p:nvPr>
            <p:ph idx="1"/>
          </p:nvPr>
        </p:nvSpPr>
        <p:spPr>
          <a:xfrm>
            <a:off x="185530" y="1066798"/>
            <a:ext cx="11794435" cy="5636509"/>
          </a:xfrm>
        </p:spPr>
        <p:txBody>
          <a:bodyPr>
            <a:normAutofit fontScale="92500"/>
          </a:bodyPr>
          <a:lstStyle/>
          <a:p>
            <a:pPr algn="ctr"/>
            <a:r>
              <a:rPr lang="es-ES" sz="2400" dirty="0">
                <a:effectLst/>
                <a:latin typeface="Segoe UI" panose="020B0502040204020203" pitchFamily="34" charset="0"/>
                <a:ea typeface="Times New Roman" panose="02020603050405020304" pitchFamily="18" charset="0"/>
              </a:rPr>
              <a:t>En lo que respecta al reclamo del pago de los haberes durante el período de convalecencia del trabajador, y compartiendo lo fallado por el Tribunal </a:t>
            </a:r>
            <a:r>
              <a:rPr lang="es-ES" sz="2400" dirty="0" err="1">
                <a:effectLst/>
                <a:latin typeface="Segoe UI" panose="020B0502040204020203" pitchFamily="34" charset="0"/>
                <a:ea typeface="Times New Roman" panose="02020603050405020304" pitchFamily="18" charset="0"/>
              </a:rPr>
              <a:t>Sentenciante</a:t>
            </a:r>
            <a:r>
              <a:rPr lang="es-ES" sz="2400" dirty="0">
                <a:effectLst/>
                <a:latin typeface="Segoe UI" panose="020B0502040204020203" pitchFamily="34" charset="0"/>
                <a:ea typeface="Times New Roman" panose="02020603050405020304" pitchFamily="18" charset="0"/>
              </a:rPr>
              <a:t>, considero que corresponde hacer lugar a la presente medida en dicho rubro ya que este tipo de proceso urgente garantiza el acceso a la justicia de una persona en condiciones de vulnerabilidad, como lo es en el caso de autos el trabajador accidentado e imposibilitado de trabajar.</a:t>
            </a:r>
            <a:br>
              <a:rPr lang="es-ES" sz="2400" dirty="0">
                <a:effectLst/>
                <a:latin typeface="Segoe UI" panose="020B0502040204020203" pitchFamily="34" charset="0"/>
                <a:ea typeface="Times New Roman" panose="02020603050405020304" pitchFamily="18" charset="0"/>
              </a:rPr>
            </a:br>
            <a:br>
              <a:rPr lang="es-ES" sz="2400" dirty="0">
                <a:effectLst/>
                <a:latin typeface="Segoe UI" panose="020B0502040204020203" pitchFamily="34" charset="0"/>
                <a:ea typeface="Times New Roman" panose="02020603050405020304" pitchFamily="18" charset="0"/>
              </a:rPr>
            </a:br>
            <a:r>
              <a:rPr lang="es-ES" sz="2400" dirty="0">
                <a:effectLst/>
                <a:latin typeface="Segoe UI" panose="020B0502040204020203" pitchFamily="34" charset="0"/>
                <a:ea typeface="Times New Roman" panose="02020603050405020304" pitchFamily="18" charset="0"/>
              </a:rPr>
              <a:t>Resulta inaceptable que un trabajador que sufrió un accidente quede en una situación de desamparo económico, ya que la falta de percepción del salario por una condición de incapacidad temporaria, provenga o no la misma de un accidente laboral, coloca a la persona en una situación de vulnerabilidad toda vez que no posee los medios para proveer el sustento para sí misma y para su familia, poniéndose en juego también el acceso al derecho a la salud, por cuanto el trabajador carece de los medios para costear los tratamientos correspondientes</a:t>
            </a:r>
            <a:endParaRPr lang="es-AR" dirty="0"/>
          </a:p>
        </p:txBody>
      </p:sp>
    </p:spTree>
    <p:extLst>
      <p:ext uri="{BB962C8B-B14F-4D97-AF65-F5344CB8AC3E}">
        <p14:creationId xmlns:p14="http://schemas.microsoft.com/office/powerpoint/2010/main" val="5213712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D45A85-8500-6C82-896C-8F33765FCAB0}"/>
              </a:ext>
            </a:extLst>
          </p:cNvPr>
          <p:cNvSpPr>
            <a:spLocks noGrp="1"/>
          </p:cNvSpPr>
          <p:nvPr>
            <p:ph type="title"/>
          </p:nvPr>
        </p:nvSpPr>
        <p:spPr>
          <a:xfrm>
            <a:off x="130933" y="167944"/>
            <a:ext cx="11926956" cy="1478570"/>
          </a:xfrm>
        </p:spPr>
        <p:txBody>
          <a:bodyPr/>
          <a:lstStyle/>
          <a:p>
            <a:r>
              <a:rPr lang="es-ES" dirty="0"/>
              <a:t>EL STJ JUJUY: sala CIVIL, COMERCIAL Y DE FAMILIA </a:t>
            </a:r>
            <a:br>
              <a:rPr lang="es-ES" dirty="0"/>
            </a:br>
            <a:r>
              <a:rPr lang="es-ES" dirty="0"/>
              <a:t>(L.A. 1, </a:t>
            </a:r>
            <a:r>
              <a:rPr lang="es-ES" dirty="0" err="1"/>
              <a:t>N°</a:t>
            </a:r>
            <a:r>
              <a:rPr lang="es-ES" dirty="0"/>
              <a:t> 111, 5/10/16)</a:t>
            </a:r>
            <a:endParaRPr lang="es-AR" dirty="0"/>
          </a:p>
        </p:txBody>
      </p:sp>
      <p:sp>
        <p:nvSpPr>
          <p:cNvPr id="3" name="Marcador de contenido 2">
            <a:extLst>
              <a:ext uri="{FF2B5EF4-FFF2-40B4-BE49-F238E27FC236}">
                <a16:creationId xmlns:a16="http://schemas.microsoft.com/office/drawing/2014/main" id="{AF6A2C6B-D7A4-091C-2F52-37B8F1DB3347}"/>
              </a:ext>
            </a:extLst>
          </p:cNvPr>
          <p:cNvSpPr>
            <a:spLocks noGrp="1"/>
          </p:cNvSpPr>
          <p:nvPr>
            <p:ph idx="1"/>
          </p:nvPr>
        </p:nvSpPr>
        <p:spPr>
          <a:xfrm>
            <a:off x="130934" y="1646514"/>
            <a:ext cx="11926956" cy="5043542"/>
          </a:xfrm>
        </p:spPr>
        <p:txBody>
          <a:bodyPr>
            <a:normAutofit/>
          </a:bodyPr>
          <a:lstStyle/>
          <a:p>
            <a:pPr marL="0" indent="0" algn="ctr">
              <a:buNone/>
            </a:pPr>
            <a:r>
              <a:rPr lang="es-ES" sz="2200" dirty="0">
                <a:effectLst/>
                <a:latin typeface="Segoe UI" panose="020B0502040204020203" pitchFamily="34" charset="0"/>
                <a:ea typeface="Times New Roman" panose="02020603050405020304" pitchFamily="18" charset="0"/>
              </a:rPr>
              <a:t>“Si bien, cuestiones como las que se plantean en autos conducen a la aplicación e interpretación de normas, reglamentos y decisiones concernientes a la estructura del sistema de salud implementado por el Estado Nacional, que involucra tanto a las obras sociales, como a las prestadoras privadas de servicios médicos, y por esta razón se deberá analizar normativa de carácter nacional, entre otras, leyes </a:t>
            </a:r>
            <a:r>
              <a:rPr lang="es-ES" sz="2200" dirty="0" err="1">
                <a:effectLst/>
                <a:latin typeface="Segoe UI" panose="020B0502040204020203" pitchFamily="34" charset="0"/>
                <a:ea typeface="Times New Roman" panose="02020603050405020304" pitchFamily="18" charset="0"/>
              </a:rPr>
              <a:t>Nº</a:t>
            </a:r>
            <a:r>
              <a:rPr lang="es-ES" sz="2200" dirty="0">
                <a:effectLst/>
                <a:latin typeface="Segoe UI" panose="020B0502040204020203" pitchFamily="34" charset="0"/>
                <a:ea typeface="Times New Roman" panose="02020603050405020304" pitchFamily="18" charset="0"/>
              </a:rPr>
              <a:t> 23.660 (Sistema de Obras Sociales), 23.661 (Seguro de Salud), 24.754 (Medicina Prepaga), 25.673 (Programa Nacional de Salud Sexual y Procreación Responsable) y la 26.682 (Marco regulatorio de Medicina Prepaga), puedo adelantar que la temática es de competencia federal. Sin perjuicio de ello, y como medida excepcional, entiendo que procede que este Superior Tribunal de Justicia se avoque al conocimiento y resolución de la causa, dada la necesidad de dar una solución urgente a los actores, no sólo por las particularidades del caso, sino además por el tiempo que lleva en trámite (desde Julio del 2011) por ante estos tribunales ordinarios”</a:t>
            </a:r>
          </a:p>
          <a:p>
            <a:pPr marL="0" indent="0" algn="ctr">
              <a:buNone/>
            </a:pPr>
            <a:endParaRPr lang="es-AR" sz="2200" dirty="0"/>
          </a:p>
        </p:txBody>
      </p:sp>
    </p:spTree>
    <p:extLst>
      <p:ext uri="{BB962C8B-B14F-4D97-AF65-F5344CB8AC3E}">
        <p14:creationId xmlns:p14="http://schemas.microsoft.com/office/powerpoint/2010/main" val="27363470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AFEBDF-82CF-1CB5-C255-4426B4120CE6}"/>
              </a:ext>
            </a:extLst>
          </p:cNvPr>
          <p:cNvSpPr>
            <a:spLocks noGrp="1"/>
          </p:cNvSpPr>
          <p:nvPr>
            <p:ph type="title"/>
          </p:nvPr>
        </p:nvSpPr>
        <p:spPr>
          <a:xfrm>
            <a:off x="145774" y="167944"/>
            <a:ext cx="11913704" cy="1064508"/>
          </a:xfrm>
        </p:spPr>
        <p:txBody>
          <a:bodyPr>
            <a:normAutofit fontScale="90000"/>
          </a:bodyPr>
          <a:lstStyle/>
          <a:p>
            <a:r>
              <a:rPr lang="es-ES" dirty="0"/>
              <a:t>EL STJ JUJUY: sala CIVIL, COMERCIAL Y DE FAMILIA </a:t>
            </a:r>
            <a:br>
              <a:rPr lang="es-ES" dirty="0"/>
            </a:br>
            <a:r>
              <a:rPr lang="es-ES" dirty="0"/>
              <a:t>(L.A. 1, </a:t>
            </a:r>
            <a:r>
              <a:rPr lang="es-ES" dirty="0" err="1"/>
              <a:t>N°</a:t>
            </a:r>
            <a:r>
              <a:rPr lang="es-ES" dirty="0"/>
              <a:t> 111, 5/10/16)</a:t>
            </a:r>
            <a:endParaRPr lang="es-AR" dirty="0"/>
          </a:p>
        </p:txBody>
      </p:sp>
      <p:sp>
        <p:nvSpPr>
          <p:cNvPr id="3" name="Marcador de contenido 2">
            <a:extLst>
              <a:ext uri="{FF2B5EF4-FFF2-40B4-BE49-F238E27FC236}">
                <a16:creationId xmlns:a16="http://schemas.microsoft.com/office/drawing/2014/main" id="{025BBBBB-7F1F-9AF0-66DC-1CC420F49580}"/>
              </a:ext>
            </a:extLst>
          </p:cNvPr>
          <p:cNvSpPr>
            <a:spLocks noGrp="1"/>
          </p:cNvSpPr>
          <p:nvPr>
            <p:ph idx="1"/>
          </p:nvPr>
        </p:nvSpPr>
        <p:spPr>
          <a:xfrm>
            <a:off x="145774" y="1232452"/>
            <a:ext cx="11900452" cy="5457603"/>
          </a:xfrm>
        </p:spPr>
        <p:txBody>
          <a:bodyPr>
            <a:normAutofit/>
          </a:bodyPr>
          <a:lstStyle/>
          <a:p>
            <a:pPr marL="0" indent="0" algn="ctr">
              <a:buNone/>
            </a:pPr>
            <a:r>
              <a:rPr lang="es-ES" sz="1900" dirty="0">
                <a:effectLst/>
                <a:latin typeface="Segoe UI" panose="020B0502040204020203" pitchFamily="34" charset="0"/>
                <a:ea typeface="Times New Roman" panose="02020603050405020304" pitchFamily="18" charset="0"/>
              </a:rPr>
              <a:t>Ante todo conviene tener presente que lo que está en juego es el derecho a la salud. En consecuencia, cabe extremar el esfuerzo, en materia de interpretación, con miras a arribar a un desenlace acorde a la naturaleza de las cosas y no reducir los derechos esenciales del ser humano a una simple declamación. En ese marco, la labor judicial exige una interpretación integradora y armónica de los derechos del afiliado y del Estado, antes que de oposición entre ellos (mutatis </a:t>
            </a:r>
            <a:r>
              <a:rPr lang="es-ES" sz="1900" dirty="0" err="1">
                <a:effectLst/>
                <a:latin typeface="Segoe UI" panose="020B0502040204020203" pitchFamily="34" charset="0"/>
                <a:ea typeface="Times New Roman" panose="02020603050405020304" pitchFamily="18" charset="0"/>
              </a:rPr>
              <a:t>mutandi</a:t>
            </a:r>
            <a:r>
              <a:rPr lang="es-ES" sz="1900" dirty="0">
                <a:effectLst/>
                <a:latin typeface="Segoe UI" panose="020B0502040204020203" pitchFamily="34" charset="0"/>
                <a:ea typeface="Times New Roman" panose="02020603050405020304" pitchFamily="18" charset="0"/>
              </a:rPr>
              <a:t> Fallos 312:496 y 310:2709).</a:t>
            </a:r>
            <a:br>
              <a:rPr lang="es-ES" sz="1900" dirty="0">
                <a:effectLst/>
                <a:latin typeface="Segoe UI" panose="020B0502040204020203" pitchFamily="34" charset="0"/>
                <a:ea typeface="Times New Roman" panose="02020603050405020304" pitchFamily="18" charset="0"/>
              </a:rPr>
            </a:br>
            <a:r>
              <a:rPr lang="es-ES" sz="1900" dirty="0">
                <a:effectLst/>
                <a:latin typeface="Segoe UI" panose="020B0502040204020203" pitchFamily="34" charset="0"/>
                <a:ea typeface="Times New Roman" panose="02020603050405020304" pitchFamily="18" charset="0"/>
              </a:rPr>
              <a:t>Asimismo la actora realizó trámites administrativos a fin de que se le reconozca la cirugía a realizarse al menor en España y siendo infructuoso tal pedido (…), se realizó a su costa lo que justifica la urgencia requerida. Dicha circunstancia y las constancias de la causa que acreditan la mejoría del menor, resultan suficientes para considerar que la operación ha sido positiva y beneficiosa para el menor y sus gastos deben solventarse por la obra social demandada, pues el derecho a la salud es un derecho fundamental reconocido por todo el ordenamiento jurídico. No puede considerar la accionada que es inocuo el transcurso del tiempo en un niño, ahora adolescente que se ve disminuido por su aspecto físico y las repercusiones que en su autoestima tal circunstancia puede generar. Por ello la urgencia en realizar la operación pues, cuanto antes mejore su estética mayor y mejor será su recuperación.</a:t>
            </a:r>
            <a:endParaRPr lang="es-AR" sz="1900" dirty="0"/>
          </a:p>
        </p:txBody>
      </p:sp>
    </p:spTree>
    <p:extLst>
      <p:ext uri="{BB962C8B-B14F-4D97-AF65-F5344CB8AC3E}">
        <p14:creationId xmlns:p14="http://schemas.microsoft.com/office/powerpoint/2010/main" val="31449172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C8CF87-0055-2CF5-E398-5BC7820E78AC}"/>
              </a:ext>
            </a:extLst>
          </p:cNvPr>
          <p:cNvSpPr>
            <a:spLocks noGrp="1"/>
          </p:cNvSpPr>
          <p:nvPr>
            <p:ph type="title"/>
          </p:nvPr>
        </p:nvSpPr>
        <p:spPr>
          <a:xfrm>
            <a:off x="119270" y="141440"/>
            <a:ext cx="11926956" cy="1478570"/>
          </a:xfrm>
        </p:spPr>
        <p:txBody>
          <a:bodyPr/>
          <a:lstStyle/>
          <a:p>
            <a:r>
              <a:rPr lang="es-ES" dirty="0"/>
              <a:t>EL STJ JUJUY: sala CIVIL, COM. Y DE </a:t>
            </a:r>
            <a:r>
              <a:rPr lang="es-ES" dirty="0" err="1"/>
              <a:t>Flia</a:t>
            </a:r>
            <a:r>
              <a:rPr lang="es-ES" dirty="0"/>
              <a:t>.</a:t>
            </a:r>
            <a:br>
              <a:rPr lang="es-ES" dirty="0"/>
            </a:br>
            <a:r>
              <a:rPr lang="es-ES" dirty="0"/>
              <a:t>(L.A. 1, </a:t>
            </a:r>
            <a:r>
              <a:rPr lang="es-ES" dirty="0" err="1"/>
              <a:t>N°</a:t>
            </a:r>
            <a:r>
              <a:rPr lang="es-ES" dirty="0"/>
              <a:t> 111, 5/10/16)</a:t>
            </a:r>
            <a:endParaRPr lang="es-AR" dirty="0"/>
          </a:p>
        </p:txBody>
      </p:sp>
      <p:sp>
        <p:nvSpPr>
          <p:cNvPr id="3" name="Marcador de contenido 2">
            <a:extLst>
              <a:ext uri="{FF2B5EF4-FFF2-40B4-BE49-F238E27FC236}">
                <a16:creationId xmlns:a16="http://schemas.microsoft.com/office/drawing/2014/main" id="{6D2035A4-9652-448A-F6E8-F4FAF7161737}"/>
              </a:ext>
            </a:extLst>
          </p:cNvPr>
          <p:cNvSpPr>
            <a:spLocks noGrp="1"/>
          </p:cNvSpPr>
          <p:nvPr>
            <p:ph idx="1"/>
          </p:nvPr>
        </p:nvSpPr>
        <p:spPr>
          <a:xfrm>
            <a:off x="119270" y="1620010"/>
            <a:ext cx="11926956" cy="5096550"/>
          </a:xfrm>
        </p:spPr>
        <p:txBody>
          <a:bodyPr>
            <a:noAutofit/>
          </a:bodyPr>
          <a:lstStyle/>
          <a:p>
            <a:pPr marL="0" indent="0" algn="ctr">
              <a:buNone/>
            </a:pPr>
            <a:r>
              <a:rPr lang="es-ES" sz="4000" dirty="0">
                <a:effectLst/>
                <a:latin typeface="Segoe UI" panose="020B0502040204020203" pitchFamily="34" charset="0"/>
                <a:ea typeface="Times New Roman" panose="02020603050405020304" pitchFamily="18" charset="0"/>
              </a:rPr>
              <a:t>No podemos desconocer que están en juego derechos de jerarquía constitucional tales como la vida, la salud, la dignidad de la persona y los que tienden a velar por el interés superior del menor, reconocido en tratados internacionales de jerarquía constitucional (art. 75 inc. 22 de la C.N.)</a:t>
            </a:r>
          </a:p>
          <a:p>
            <a:pPr marL="0" indent="0" algn="ctr">
              <a:buNone/>
            </a:pPr>
            <a:endParaRPr lang="es-ES" sz="4000" dirty="0">
              <a:effectLst/>
              <a:latin typeface="Segoe UI" panose="020B0502040204020203" pitchFamily="34" charset="0"/>
              <a:ea typeface="Times New Roman" panose="02020603050405020304" pitchFamily="18" charset="0"/>
            </a:endParaRPr>
          </a:p>
          <a:p>
            <a:pPr marL="0" indent="0" algn="ctr">
              <a:buNone/>
            </a:pPr>
            <a:r>
              <a:rPr lang="es-ES" sz="4000" dirty="0">
                <a:effectLst/>
                <a:latin typeface="Segoe UI" panose="020B0502040204020203" pitchFamily="34" charset="0"/>
                <a:ea typeface="Times New Roman" panose="02020603050405020304" pitchFamily="18" charset="0"/>
              </a:rPr>
              <a:t> </a:t>
            </a:r>
            <a:endParaRPr lang="es-AR" sz="4000" dirty="0"/>
          </a:p>
        </p:txBody>
      </p:sp>
    </p:spTree>
    <p:extLst>
      <p:ext uri="{BB962C8B-B14F-4D97-AF65-F5344CB8AC3E}">
        <p14:creationId xmlns:p14="http://schemas.microsoft.com/office/powerpoint/2010/main" val="13130901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CD9851-0CB8-8914-2D34-9B96BFB7DBAE}"/>
              </a:ext>
            </a:extLst>
          </p:cNvPr>
          <p:cNvSpPr>
            <a:spLocks noGrp="1"/>
          </p:cNvSpPr>
          <p:nvPr>
            <p:ph type="title"/>
          </p:nvPr>
        </p:nvSpPr>
        <p:spPr>
          <a:xfrm>
            <a:off x="132522" y="128187"/>
            <a:ext cx="11860695" cy="1478570"/>
          </a:xfrm>
        </p:spPr>
        <p:txBody>
          <a:bodyPr/>
          <a:lstStyle/>
          <a:p>
            <a:r>
              <a:rPr lang="es-ES" dirty="0"/>
              <a:t>EL STJ: SALA CIVIL Y COM. Y DE FLIA. </a:t>
            </a:r>
            <a:br>
              <a:rPr lang="es-ES" dirty="0"/>
            </a:br>
            <a:r>
              <a:rPr lang="es-ES" dirty="0"/>
              <a:t>(L.A. 2, </a:t>
            </a:r>
            <a:r>
              <a:rPr lang="es-ES" dirty="0" err="1"/>
              <a:t>N°</a:t>
            </a:r>
            <a:r>
              <a:rPr lang="es-ES" dirty="0"/>
              <a:t> 27, 23/2/17)</a:t>
            </a:r>
            <a:endParaRPr lang="es-AR" dirty="0"/>
          </a:p>
        </p:txBody>
      </p:sp>
      <p:sp>
        <p:nvSpPr>
          <p:cNvPr id="3" name="Marcador de contenido 2">
            <a:extLst>
              <a:ext uri="{FF2B5EF4-FFF2-40B4-BE49-F238E27FC236}">
                <a16:creationId xmlns:a16="http://schemas.microsoft.com/office/drawing/2014/main" id="{3A8FB986-5A9C-BEA6-6CD9-EF084D01876B}"/>
              </a:ext>
            </a:extLst>
          </p:cNvPr>
          <p:cNvSpPr>
            <a:spLocks noGrp="1"/>
          </p:cNvSpPr>
          <p:nvPr>
            <p:ph idx="1"/>
          </p:nvPr>
        </p:nvSpPr>
        <p:spPr>
          <a:xfrm>
            <a:off x="132522" y="1606757"/>
            <a:ext cx="11926956" cy="5019330"/>
          </a:xfrm>
        </p:spPr>
        <p:txBody>
          <a:bodyPr>
            <a:normAutofit/>
          </a:bodyPr>
          <a:lstStyle/>
          <a:p>
            <a:pPr algn="ctr"/>
            <a:r>
              <a:rPr lang="es-ES" sz="2000" dirty="0">
                <a:effectLst/>
                <a:latin typeface="Segoe UI" panose="020B0502040204020203" pitchFamily="34" charset="0"/>
                <a:ea typeface="Times New Roman" panose="02020603050405020304" pitchFamily="18" charset="0"/>
              </a:rPr>
              <a:t>La demanda de autos propone el despacho de lo que ha sido denominado –doctrinariamente- “Medidas </a:t>
            </a:r>
            <a:r>
              <a:rPr lang="es-ES" sz="2000" dirty="0" err="1">
                <a:effectLst/>
                <a:latin typeface="Segoe UI" panose="020B0502040204020203" pitchFamily="34" charset="0"/>
                <a:ea typeface="Times New Roman" panose="02020603050405020304" pitchFamily="18" charset="0"/>
              </a:rPr>
              <a:t>Autosatisfactivas</a:t>
            </a:r>
            <a:r>
              <a:rPr lang="es-ES" sz="2000" dirty="0">
                <a:effectLst/>
                <a:latin typeface="Segoe UI" panose="020B0502040204020203" pitchFamily="34" charset="0"/>
                <a:ea typeface="Times New Roman" panose="02020603050405020304" pitchFamily="18" charset="0"/>
              </a:rPr>
              <a:t>”; y éstas han sido conceptualizadas como aquellas soluciones jurisdiccionales urgentes, autónomas, </a:t>
            </a:r>
            <a:r>
              <a:rPr lang="es-ES" sz="2000" dirty="0" err="1">
                <a:effectLst/>
                <a:latin typeface="Segoe UI" panose="020B0502040204020203" pitchFamily="34" charset="0"/>
                <a:ea typeface="Times New Roman" panose="02020603050405020304" pitchFamily="18" charset="0"/>
              </a:rPr>
              <a:t>despachables</a:t>
            </a:r>
            <a:r>
              <a:rPr lang="es-ES" sz="2000" dirty="0">
                <a:effectLst/>
                <a:latin typeface="Segoe UI" panose="020B0502040204020203" pitchFamily="34" charset="0"/>
                <a:ea typeface="Times New Roman" panose="02020603050405020304" pitchFamily="18" charset="0"/>
              </a:rPr>
              <a:t> inaudita e altera </a:t>
            </a:r>
            <a:r>
              <a:rPr lang="es-ES" sz="2000" dirty="0" err="1">
                <a:effectLst/>
                <a:latin typeface="Segoe UI" panose="020B0502040204020203" pitchFamily="34" charset="0"/>
                <a:ea typeface="Times New Roman" panose="02020603050405020304" pitchFamily="18" charset="0"/>
              </a:rPr>
              <a:t>pars</a:t>
            </a:r>
            <a:r>
              <a:rPr lang="es-ES" sz="2000" dirty="0">
                <a:effectLst/>
                <a:latin typeface="Segoe UI" panose="020B0502040204020203" pitchFamily="34" charset="0"/>
                <a:ea typeface="Times New Roman" panose="02020603050405020304" pitchFamily="18" charset="0"/>
              </a:rPr>
              <a:t> y mediando una fuerte probabilidad de que los planteos formulados sean atendibles (cfr. Conclusiones del XIX Congreso Nacional de Derecho Procesal, celebrado en Corrientes durante el mes de agosto de 1.997) y las mismas importan una satisfacción inmediata y definitiva de los requerimientos de sus postulantes, sin que dependa su vigencia y mantenimiento de la interposición simultánea o posterior de una acción principal (cfr. De los Santos, Mabel; “Medida </a:t>
            </a:r>
            <a:r>
              <a:rPr lang="es-ES" sz="2000" dirty="0" err="1">
                <a:effectLst/>
                <a:latin typeface="Segoe UI" panose="020B0502040204020203" pitchFamily="34" charset="0"/>
                <a:ea typeface="Times New Roman" panose="02020603050405020304" pitchFamily="18" charset="0"/>
              </a:rPr>
              <a:t>autosatisfactiva</a:t>
            </a:r>
            <a:r>
              <a:rPr lang="es-ES" sz="2000" dirty="0">
                <a:effectLst/>
                <a:latin typeface="Segoe UI" panose="020B0502040204020203" pitchFamily="34" charset="0"/>
                <a:ea typeface="Times New Roman" panose="02020603050405020304" pitchFamily="18" charset="0"/>
              </a:rPr>
              <a:t> y medida cautelar (semejanzas y diferencias entre ambos institutos procesales)” en obra colectiva “Medidas Cautelares”; pág. 31 y </a:t>
            </a:r>
            <a:r>
              <a:rPr lang="es-ES" sz="2000" dirty="0" err="1">
                <a:effectLst/>
                <a:latin typeface="Segoe UI" panose="020B0502040204020203" pitchFamily="34" charset="0"/>
                <a:ea typeface="Times New Roman" panose="02020603050405020304" pitchFamily="18" charset="0"/>
              </a:rPr>
              <a:t>sgts</a:t>
            </a:r>
            <a:r>
              <a:rPr lang="es-ES" sz="2000" dirty="0">
                <a:effectLst/>
                <a:latin typeface="Segoe UI" panose="020B0502040204020203" pitchFamily="34" charset="0"/>
                <a:ea typeface="Times New Roman" panose="02020603050405020304" pitchFamily="18" charset="0"/>
              </a:rPr>
              <a:t>.; dirigida por Roland </a:t>
            </a:r>
            <a:r>
              <a:rPr lang="es-ES" sz="2000" dirty="0" err="1">
                <a:effectLst/>
                <a:latin typeface="Segoe UI" panose="020B0502040204020203" pitchFamily="34" charset="0"/>
                <a:ea typeface="Times New Roman" panose="02020603050405020304" pitchFamily="18" charset="0"/>
              </a:rPr>
              <a:t>Arazi</a:t>
            </a:r>
            <a:r>
              <a:rPr lang="es-ES" sz="2000" dirty="0">
                <a:effectLst/>
                <a:latin typeface="Segoe UI" panose="020B0502040204020203" pitchFamily="34" charset="0"/>
                <a:ea typeface="Times New Roman" panose="02020603050405020304" pitchFamily="18" charset="0"/>
              </a:rPr>
              <a:t>; Ed. </a:t>
            </a:r>
            <a:r>
              <a:rPr lang="es-ES" sz="2000" dirty="0" err="1">
                <a:effectLst/>
                <a:latin typeface="Segoe UI" panose="020B0502040204020203" pitchFamily="34" charset="0"/>
                <a:ea typeface="Times New Roman" panose="02020603050405020304" pitchFamily="18" charset="0"/>
              </a:rPr>
              <a:t>Rubinzal</a:t>
            </a:r>
            <a:r>
              <a:rPr lang="es-ES" sz="2000" dirty="0">
                <a:effectLst/>
                <a:latin typeface="Segoe UI" panose="020B0502040204020203" pitchFamily="34" charset="0"/>
                <a:ea typeface="Times New Roman" panose="02020603050405020304" pitchFamily="18" charset="0"/>
              </a:rPr>
              <a:t> </a:t>
            </a:r>
            <a:r>
              <a:rPr lang="es-ES" sz="2000" dirty="0" err="1">
                <a:effectLst/>
                <a:latin typeface="Segoe UI" panose="020B0502040204020203" pitchFamily="34" charset="0"/>
                <a:ea typeface="Times New Roman" panose="02020603050405020304" pitchFamily="18" charset="0"/>
              </a:rPr>
              <a:t>Culzoni</a:t>
            </a:r>
            <a:r>
              <a:rPr lang="es-ES" sz="2000" dirty="0">
                <a:effectLst/>
                <a:latin typeface="Segoe UI" panose="020B0502040204020203" pitchFamily="34" charset="0"/>
                <a:ea typeface="Times New Roman" panose="02020603050405020304" pitchFamily="18" charset="0"/>
              </a:rPr>
              <a:t>; 1.998).</a:t>
            </a:r>
          </a:p>
          <a:p>
            <a:pPr algn="ctr"/>
            <a:r>
              <a:rPr lang="es-ES" sz="2000" dirty="0">
                <a:effectLst/>
                <a:latin typeface="Segoe UI" panose="020B0502040204020203" pitchFamily="34" charset="0"/>
                <a:ea typeface="Times New Roman" panose="02020603050405020304" pitchFamily="18" charset="0"/>
              </a:rPr>
              <a:t>Entonces, a más de procurar el reparo inmediato o urgente del derecho que se invoca para </a:t>
            </a:r>
            <a:r>
              <a:rPr lang="es-ES" sz="2000" dirty="0" err="1">
                <a:effectLst/>
                <a:latin typeface="Segoe UI" panose="020B0502040204020203" pitchFamily="34" charset="0"/>
                <a:ea typeface="Times New Roman" panose="02020603050405020304" pitchFamily="18" charset="0"/>
              </a:rPr>
              <a:t>viabilizarlas</a:t>
            </a:r>
            <a:r>
              <a:rPr lang="es-ES" sz="2000" dirty="0">
                <a:effectLst/>
                <a:latin typeface="Segoe UI" panose="020B0502040204020203" pitchFamily="34" charset="0"/>
                <a:ea typeface="Times New Roman" panose="02020603050405020304" pitchFamily="18" charset="0"/>
              </a:rPr>
              <a:t>, las mismas requieren una probabilidad mayor que la mera verosimilitud para su despacho favorable, circunstancia esta que no acontece en el caso concreto</a:t>
            </a:r>
            <a:endParaRPr lang="es-AR" sz="2000" dirty="0"/>
          </a:p>
        </p:txBody>
      </p:sp>
    </p:spTree>
    <p:extLst>
      <p:ext uri="{BB962C8B-B14F-4D97-AF65-F5344CB8AC3E}">
        <p14:creationId xmlns:p14="http://schemas.microsoft.com/office/powerpoint/2010/main" val="41925045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D0F1AB-0022-C762-CE52-058380DE8E74}"/>
              </a:ext>
            </a:extLst>
          </p:cNvPr>
          <p:cNvSpPr>
            <a:spLocks noGrp="1"/>
          </p:cNvSpPr>
          <p:nvPr>
            <p:ph type="title"/>
          </p:nvPr>
        </p:nvSpPr>
        <p:spPr>
          <a:xfrm>
            <a:off x="163773" y="113551"/>
            <a:ext cx="11873551" cy="1478570"/>
          </a:xfrm>
        </p:spPr>
        <p:txBody>
          <a:bodyPr/>
          <a:lstStyle/>
          <a:p>
            <a:r>
              <a:rPr lang="es-ES" dirty="0"/>
              <a:t>EL STJ: SALA CIVIL Y COM. Y DE FLIA. </a:t>
            </a:r>
            <a:br>
              <a:rPr lang="es-ES" dirty="0"/>
            </a:br>
            <a:r>
              <a:rPr lang="es-ES" dirty="0"/>
              <a:t>(L.A. 2, </a:t>
            </a:r>
            <a:r>
              <a:rPr lang="es-ES" dirty="0" err="1"/>
              <a:t>N°</a:t>
            </a:r>
            <a:r>
              <a:rPr lang="es-ES" dirty="0"/>
              <a:t> 27, 23/2/17)</a:t>
            </a:r>
            <a:endParaRPr lang="es-AR" dirty="0"/>
          </a:p>
        </p:txBody>
      </p:sp>
      <p:sp>
        <p:nvSpPr>
          <p:cNvPr id="3" name="Marcador de contenido 2">
            <a:extLst>
              <a:ext uri="{FF2B5EF4-FFF2-40B4-BE49-F238E27FC236}">
                <a16:creationId xmlns:a16="http://schemas.microsoft.com/office/drawing/2014/main" id="{0A3834E2-780A-6531-2E19-D062E2A5110C}"/>
              </a:ext>
            </a:extLst>
          </p:cNvPr>
          <p:cNvSpPr>
            <a:spLocks noGrp="1"/>
          </p:cNvSpPr>
          <p:nvPr>
            <p:ph idx="1"/>
          </p:nvPr>
        </p:nvSpPr>
        <p:spPr>
          <a:xfrm>
            <a:off x="154676" y="1592121"/>
            <a:ext cx="11873551" cy="4999748"/>
          </a:xfrm>
        </p:spPr>
        <p:txBody>
          <a:bodyPr>
            <a:normAutofit/>
          </a:bodyPr>
          <a:lstStyle/>
          <a:p>
            <a:pPr marL="0" indent="0" algn="ctr">
              <a:buNone/>
            </a:pPr>
            <a:r>
              <a:rPr lang="es-ES" sz="2600" dirty="0">
                <a:effectLst/>
                <a:latin typeface="Segoe UI" panose="020B0502040204020203" pitchFamily="34" charset="0"/>
                <a:ea typeface="Times New Roman" panose="02020603050405020304" pitchFamily="18" charset="0"/>
              </a:rPr>
              <a:t>DISIDENCIA DEL DR. JOSÉ MANUEL DEL CAMPO</a:t>
            </a:r>
          </a:p>
          <a:p>
            <a:pPr marL="0" indent="0" algn="ctr">
              <a:buNone/>
            </a:pPr>
            <a:r>
              <a:rPr lang="es-ES" sz="2600" dirty="0">
                <a:effectLst/>
                <a:latin typeface="Segoe UI" panose="020B0502040204020203" pitchFamily="34" charset="0"/>
                <a:ea typeface="Times New Roman" panose="02020603050405020304" pitchFamily="18" charset="0"/>
              </a:rPr>
              <a:t>“Ante todo, conviene tener presente que el examen de esta controversia debe hacerse sin perder de vista que lo que está en juego es el “derecho a la salud” a fin de arribar a un desenlace acorde a la naturaleza de las cosas y evitar reducir los derechos esenciales del ser humano a una simple declamación. Circunstancia que, por sí misma, releva de toda consideración sobre la vía elegida; con otro giro, la vía tentada es el medio adecuado para tutelar eficazmente el derecho a la salud (artículo 8 del Pacto de San José de Costa Rica). Este derecho fundamental incluye, naturalmente, la facultad de elección o de autodeterminación -amparada por el artículo 19 de la Constitución Nacional…”</a:t>
            </a:r>
            <a:endParaRPr lang="es-AR" sz="2600" dirty="0"/>
          </a:p>
        </p:txBody>
      </p:sp>
    </p:spTree>
    <p:extLst>
      <p:ext uri="{BB962C8B-B14F-4D97-AF65-F5344CB8AC3E}">
        <p14:creationId xmlns:p14="http://schemas.microsoft.com/office/powerpoint/2010/main" val="2690116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F6C9C3-AF24-16CC-FD51-CFC916340C40}"/>
              </a:ext>
            </a:extLst>
          </p:cNvPr>
          <p:cNvSpPr>
            <a:spLocks noGrp="1"/>
          </p:cNvSpPr>
          <p:nvPr>
            <p:ph type="title"/>
          </p:nvPr>
        </p:nvSpPr>
        <p:spPr>
          <a:xfrm>
            <a:off x="1141412" y="113210"/>
            <a:ext cx="9905998" cy="739285"/>
          </a:xfrm>
        </p:spPr>
        <p:txBody>
          <a:bodyPr/>
          <a:lstStyle/>
          <a:p>
            <a:r>
              <a:rPr lang="es-ES" dirty="0"/>
              <a:t>EL STJ: SALA LABORAL (L.A. 5, </a:t>
            </a:r>
            <a:r>
              <a:rPr lang="es-ES" dirty="0" err="1"/>
              <a:t>N°</a:t>
            </a:r>
            <a:r>
              <a:rPr lang="es-ES" dirty="0"/>
              <a:t> 193, 3/12/2020)</a:t>
            </a:r>
            <a:endParaRPr lang="es-AR" dirty="0"/>
          </a:p>
        </p:txBody>
      </p:sp>
      <p:sp>
        <p:nvSpPr>
          <p:cNvPr id="4" name="Rectangle 1">
            <a:extLst>
              <a:ext uri="{FF2B5EF4-FFF2-40B4-BE49-F238E27FC236}">
                <a16:creationId xmlns:a16="http://schemas.microsoft.com/office/drawing/2014/main" id="{250DC3CA-F135-8A7F-C7C9-9A4992374861}"/>
              </a:ext>
            </a:extLst>
          </p:cNvPr>
          <p:cNvSpPr>
            <a:spLocks noGrp="1" noChangeArrowheads="1"/>
          </p:cNvSpPr>
          <p:nvPr>
            <p:ph idx="1"/>
          </p:nvPr>
        </p:nvSpPr>
        <p:spPr bwMode="auto">
          <a:xfrm>
            <a:off x="112643" y="952399"/>
            <a:ext cx="11966713"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En este caso la extinción del vínculo laboral dispuesta por el empleador se realizó durante la vigencia del período de prueba fijado en el art. 92 bis de la LCT, lapso en el cuál, y según la norma, cualquiera de las partes puede extinguir la relación sin expresión de causa y sin derecho a indemnización; de ello surge, como característica del instituto, que durante esta primera etapa del contrato el trabajador carece de toda estabilidad.</a:t>
            </a:r>
            <a:b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br>
            <a: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El DNU 329/2020 (y sus sucesivas prórrogas) al prohibir los despidos sin justa causa y por las causales de falta o disminución de trabajo y fuerza mayor (art. 2) otorga a los  trabajadores una estabilidad absoluta, y transitoria, determinada por la necesidad de brindar un marco de protección dentro del contexto sanitario, económico y social específico y en extremo difícil que atraviesa nuestro país, y con el fin de preservar las fuentes de trabajo.</a:t>
            </a:r>
            <a:b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br>
            <a: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Entiendo que esta tutela legal presupone que el trabajador cuente al momento de producirse  la desvinculación con estabilidad, lo que no posee el trabajador durante el Periodo de prueba.</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Entonces, no puede considerarse que un trabajador que no gozaba de estabilidad ni siquiera relativa, por encontrarse en período de prueba, la adquiera en forma absoluta a partir del dictado del DNU 329/2020.</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En otras palabras, considero que solo puede garantizarse un derecho a la estabilidad absoluta a quien ya la hubiera adquirido, en la forma relativa que otorga la LCT.</a:t>
            </a:r>
            <a:b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br>
            <a:r>
              <a:rPr kumimoji="0" lang="es-ES" altLang="es-AR" sz="20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Y en este entendimiento, queda descartado que en el caso, al no reconocerse al trabajador un derecho del que no goza, se vulnere principio laboral alguno.</a:t>
            </a:r>
            <a:r>
              <a:rPr kumimoji="0" lang="es-AR" altLang="es-AR" sz="2000" b="0" i="0" u="none" strike="noStrike" cap="none" normalizeH="0" baseline="0" dirty="0">
                <a:ln>
                  <a:noFill/>
                </a:ln>
                <a:effectLst/>
              </a:rPr>
              <a:t> </a:t>
            </a:r>
            <a:endParaRPr kumimoji="0" lang="es-AR" altLang="es-AR" sz="20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3125526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849399-2C4C-E9E5-1C58-2F8044EA450F}"/>
              </a:ext>
            </a:extLst>
          </p:cNvPr>
          <p:cNvSpPr>
            <a:spLocks noGrp="1"/>
          </p:cNvSpPr>
          <p:nvPr>
            <p:ph type="title"/>
          </p:nvPr>
        </p:nvSpPr>
        <p:spPr>
          <a:xfrm>
            <a:off x="1141413" y="0"/>
            <a:ext cx="9905998" cy="1245704"/>
          </a:xfrm>
        </p:spPr>
        <p:txBody>
          <a:bodyPr/>
          <a:lstStyle/>
          <a:p>
            <a:r>
              <a:rPr lang="es-ES" dirty="0"/>
              <a:t>UN CATÁLOGO AMPLIO</a:t>
            </a:r>
            <a:endParaRPr lang="es-AR" dirty="0"/>
          </a:p>
        </p:txBody>
      </p:sp>
      <p:sp>
        <p:nvSpPr>
          <p:cNvPr id="3" name="Marcador de contenido 2">
            <a:extLst>
              <a:ext uri="{FF2B5EF4-FFF2-40B4-BE49-F238E27FC236}">
                <a16:creationId xmlns:a16="http://schemas.microsoft.com/office/drawing/2014/main" id="{73725748-5400-7C65-B8A7-426F9C76C88B}"/>
              </a:ext>
            </a:extLst>
          </p:cNvPr>
          <p:cNvSpPr>
            <a:spLocks noGrp="1"/>
          </p:cNvSpPr>
          <p:nvPr>
            <p:ph idx="1"/>
          </p:nvPr>
        </p:nvSpPr>
        <p:spPr>
          <a:xfrm>
            <a:off x="145774" y="1126435"/>
            <a:ext cx="11807687" cy="5473148"/>
          </a:xfrm>
        </p:spPr>
        <p:txBody>
          <a:bodyPr>
            <a:normAutofit/>
          </a:bodyPr>
          <a:lstStyle/>
          <a:p>
            <a:pPr algn="ctr"/>
            <a:r>
              <a:rPr lang="es-ES" sz="6600" dirty="0"/>
              <a:t>PROCESOS/MEDIDAS CAUTELARES</a:t>
            </a:r>
          </a:p>
          <a:p>
            <a:pPr algn="ctr"/>
            <a:r>
              <a:rPr lang="es-ES" sz="6600" dirty="0"/>
              <a:t>TUTELA ANTICIPATORIA</a:t>
            </a:r>
          </a:p>
          <a:p>
            <a:pPr algn="ctr"/>
            <a:r>
              <a:rPr lang="es-ES" sz="6600" dirty="0"/>
              <a:t>MEDIDAS AUTOSATISFACTIVAS</a:t>
            </a:r>
          </a:p>
          <a:p>
            <a:pPr algn="ctr"/>
            <a:endParaRPr lang="es-AR" sz="6600" dirty="0"/>
          </a:p>
        </p:txBody>
      </p:sp>
    </p:spTree>
    <p:extLst>
      <p:ext uri="{BB962C8B-B14F-4D97-AF65-F5344CB8AC3E}">
        <p14:creationId xmlns:p14="http://schemas.microsoft.com/office/powerpoint/2010/main" val="22915071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DBA15E-9B78-CA27-0A74-808B2057D5A8}"/>
              </a:ext>
            </a:extLst>
          </p:cNvPr>
          <p:cNvSpPr>
            <a:spLocks noGrp="1"/>
          </p:cNvSpPr>
          <p:nvPr>
            <p:ph type="title"/>
          </p:nvPr>
        </p:nvSpPr>
        <p:spPr>
          <a:xfrm>
            <a:off x="1117485" y="190154"/>
            <a:ext cx="9905998" cy="1333846"/>
          </a:xfrm>
        </p:spPr>
        <p:txBody>
          <a:bodyPr/>
          <a:lstStyle/>
          <a:p>
            <a:r>
              <a:rPr lang="es-ES" dirty="0"/>
              <a:t>EL STJ: SALA CONTENCIOSO ADM. </a:t>
            </a:r>
            <a:br>
              <a:rPr lang="es-ES" dirty="0"/>
            </a:br>
            <a:r>
              <a:rPr lang="es-ES" dirty="0"/>
              <a:t>(L.A. 6, </a:t>
            </a:r>
            <a:r>
              <a:rPr lang="es-ES" dirty="0" err="1"/>
              <a:t>N°</a:t>
            </a:r>
            <a:r>
              <a:rPr lang="es-ES" dirty="0"/>
              <a:t> 135, 28/12/21)</a:t>
            </a:r>
            <a:endParaRPr lang="es-AR" dirty="0"/>
          </a:p>
        </p:txBody>
      </p:sp>
      <p:sp>
        <p:nvSpPr>
          <p:cNvPr id="4" name="Rectangle 1">
            <a:extLst>
              <a:ext uri="{FF2B5EF4-FFF2-40B4-BE49-F238E27FC236}">
                <a16:creationId xmlns:a16="http://schemas.microsoft.com/office/drawing/2014/main" id="{45C5533B-FB27-DAAB-0B15-09806506F73B}"/>
              </a:ext>
            </a:extLst>
          </p:cNvPr>
          <p:cNvSpPr>
            <a:spLocks noGrp="1" noChangeArrowheads="1"/>
          </p:cNvSpPr>
          <p:nvPr>
            <p:ph idx="1"/>
          </p:nvPr>
        </p:nvSpPr>
        <p:spPr bwMode="auto">
          <a:xfrm>
            <a:off x="185530" y="1573523"/>
            <a:ext cx="11769909"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6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 la resolución administrativa dictada luego de la promoción del proceso y que satisface parcialmente lo requerido al otorgar cobertura por 24 </a:t>
            </a:r>
            <a:r>
              <a:rPr kumimoji="0" lang="es-ES" altLang="es-AR" sz="2600" b="0" i="0" u="none" strike="noStrike" cap="none" normalizeH="0" baseline="0" dirty="0" err="1">
                <a:ln>
                  <a:noFill/>
                </a:ln>
                <a:effectLst/>
                <a:latin typeface="Segoe UI" panose="020B0502040204020203" pitchFamily="34" charset="0"/>
                <a:ea typeface="Times New Roman" panose="02020603050405020304" pitchFamily="18" charset="0"/>
                <a:cs typeface="Segoe UI" panose="020B0502040204020203" pitchFamily="34" charset="0"/>
              </a:rPr>
              <a:t>hs</a:t>
            </a:r>
            <a:r>
              <a:rPr kumimoji="0" lang="es-ES" altLang="es-AR" sz="26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 diarias y los siete días de la semana, resulta insuficiente para el rechazo de la demanda </a:t>
            </a:r>
            <a:r>
              <a:rPr kumimoji="0" lang="es-ES" altLang="es-AR" sz="2600" b="0" i="0" u="none" strike="noStrike" cap="none" normalizeH="0" baseline="0" dirty="0" err="1">
                <a:ln>
                  <a:noFill/>
                </a:ln>
                <a:effectLst/>
                <a:latin typeface="Segoe UI" panose="020B0502040204020203" pitchFamily="34" charset="0"/>
                <a:ea typeface="Times New Roman" panose="02020603050405020304" pitchFamily="18" charset="0"/>
                <a:cs typeface="Segoe UI" panose="020B0502040204020203" pitchFamily="34" charset="0"/>
              </a:rPr>
              <a:t>autosatisfactiva</a:t>
            </a:r>
            <a:r>
              <a:rPr kumimoji="0" lang="es-ES" altLang="es-AR" sz="26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 en la que la pretensión ejercida se dirige a satisfacer, de manera urgente, la situación de la Sra. B., imposibilitada de cumplir por sí las funciones para las  que se requiere la cobertura y que es asistida por su madre y representante en este proceso, quien tampoco se encuentra en condiciones físicas ni económicas de hacerlo.</a:t>
            </a:r>
            <a:br>
              <a:rPr kumimoji="0" lang="es-ES" altLang="es-AR" sz="26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br>
            <a:r>
              <a:rPr kumimoji="0" lang="es-ES" altLang="es-AR" sz="26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Debo destacar que en el caso se ha acreditado del modo en que requiere este tipo de proceso autónomo, con prueba suficiente e incontrovertida, la situación económica y social de ambas que impide que la cobertura sea solo parcial y complementaria de lo que la familia pudiera asumir a su cargo”</a:t>
            </a:r>
            <a:r>
              <a:rPr kumimoji="0" lang="es-AR" altLang="es-AR" sz="2600" b="0" i="0" u="none" strike="noStrike" cap="none" normalizeH="0" baseline="0" dirty="0">
                <a:ln>
                  <a:noFill/>
                </a:ln>
                <a:effectLst/>
              </a:rPr>
              <a:t> </a:t>
            </a:r>
            <a:endParaRPr kumimoji="0" lang="es-AR" altLang="es-AR" sz="26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5202056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DE0179-0C72-8AED-6461-B734E854A81D}"/>
              </a:ext>
            </a:extLst>
          </p:cNvPr>
          <p:cNvSpPr>
            <a:spLocks noGrp="1"/>
          </p:cNvSpPr>
          <p:nvPr>
            <p:ph type="title"/>
          </p:nvPr>
        </p:nvSpPr>
        <p:spPr>
          <a:xfrm>
            <a:off x="1141413" y="114936"/>
            <a:ext cx="9905998" cy="1478570"/>
          </a:xfrm>
        </p:spPr>
        <p:txBody>
          <a:bodyPr/>
          <a:lstStyle/>
          <a:p>
            <a:r>
              <a:rPr lang="es-ES" dirty="0"/>
              <a:t>EL STJ: SALA CONTENCIOSO ADM. </a:t>
            </a:r>
            <a:br>
              <a:rPr lang="es-ES" dirty="0"/>
            </a:br>
            <a:r>
              <a:rPr lang="es-ES" dirty="0"/>
              <a:t>(L.A. 6, </a:t>
            </a:r>
            <a:r>
              <a:rPr lang="es-ES" dirty="0" err="1"/>
              <a:t>N°</a:t>
            </a:r>
            <a:r>
              <a:rPr lang="es-ES" dirty="0"/>
              <a:t> 135, 28/12/21)</a:t>
            </a:r>
            <a:endParaRPr lang="es-AR" dirty="0"/>
          </a:p>
        </p:txBody>
      </p:sp>
      <p:sp>
        <p:nvSpPr>
          <p:cNvPr id="3" name="Marcador de contenido 2">
            <a:extLst>
              <a:ext uri="{FF2B5EF4-FFF2-40B4-BE49-F238E27FC236}">
                <a16:creationId xmlns:a16="http://schemas.microsoft.com/office/drawing/2014/main" id="{B4D406F3-970D-9392-8F6E-F3A7AFFFD4DB}"/>
              </a:ext>
            </a:extLst>
          </p:cNvPr>
          <p:cNvSpPr>
            <a:spLocks noGrp="1"/>
          </p:cNvSpPr>
          <p:nvPr>
            <p:ph idx="1"/>
          </p:nvPr>
        </p:nvSpPr>
        <p:spPr>
          <a:xfrm>
            <a:off x="198784" y="1593506"/>
            <a:ext cx="11794434" cy="5149558"/>
          </a:xfrm>
        </p:spPr>
        <p:txBody>
          <a:bodyPr>
            <a:noAutofit/>
          </a:bodyPr>
          <a:lstStyle/>
          <a:p>
            <a:pPr marL="0" indent="0" algn="ctr">
              <a:buNone/>
            </a:pPr>
            <a:r>
              <a:rPr lang="es-ES" sz="2200" dirty="0">
                <a:effectLst/>
                <a:latin typeface="Segoe UI" panose="020B0502040204020203" pitchFamily="34" charset="0"/>
                <a:ea typeface="Times New Roman" panose="02020603050405020304" pitchFamily="18" charset="0"/>
              </a:rPr>
              <a:t>De tal modo, en el caso no solo hay urgencia en dar una respuesta judicial adecuada sino que se trata de un proceso que involucra personas en condiciones de vulnerabilidad, lo que torna de aplicación las Reglas de Brasilia, a las que este Superior Tribunal adhirió por Acordada </a:t>
            </a:r>
            <a:r>
              <a:rPr lang="es-ES" sz="2200" dirty="0" err="1">
                <a:effectLst/>
                <a:latin typeface="Segoe UI" panose="020B0502040204020203" pitchFamily="34" charset="0"/>
                <a:ea typeface="Times New Roman" panose="02020603050405020304" pitchFamily="18" charset="0"/>
              </a:rPr>
              <a:t>Nº</a:t>
            </a:r>
            <a:r>
              <a:rPr lang="es-ES" sz="2200" dirty="0">
                <a:effectLst/>
                <a:latin typeface="Segoe UI" panose="020B0502040204020203" pitchFamily="34" charset="0"/>
                <a:ea typeface="Times New Roman" panose="02020603050405020304" pitchFamily="18" charset="0"/>
              </a:rPr>
              <a:t> 69/2012.</a:t>
            </a:r>
            <a:br>
              <a:rPr lang="es-ES" sz="2200" dirty="0">
                <a:effectLst/>
                <a:latin typeface="Segoe UI" panose="020B0502040204020203" pitchFamily="34" charset="0"/>
                <a:ea typeface="Times New Roman" panose="02020603050405020304" pitchFamily="18" charset="0"/>
              </a:rPr>
            </a:br>
            <a:r>
              <a:rPr lang="es-ES" sz="2200" dirty="0">
                <a:effectLst/>
                <a:latin typeface="Segoe UI" panose="020B0502040204020203" pitchFamily="34" charset="0"/>
                <a:ea typeface="Times New Roman" panose="02020603050405020304" pitchFamily="18" charset="0"/>
              </a:rPr>
              <a:t>No se trata de que la actora haya adoptado el proceso </a:t>
            </a:r>
            <a:r>
              <a:rPr lang="es-ES" sz="2200" dirty="0" err="1">
                <a:effectLst/>
                <a:latin typeface="Segoe UI" panose="020B0502040204020203" pitchFamily="34" charset="0"/>
                <a:ea typeface="Times New Roman" panose="02020603050405020304" pitchFamily="18" charset="0"/>
              </a:rPr>
              <a:t>autosatisfactivo</a:t>
            </a:r>
            <a:r>
              <a:rPr lang="es-ES" sz="2200" dirty="0">
                <a:effectLst/>
                <a:latin typeface="Segoe UI" panose="020B0502040204020203" pitchFamily="34" charset="0"/>
                <a:ea typeface="Times New Roman" panose="02020603050405020304" pitchFamily="18" charset="0"/>
              </a:rPr>
              <a:t> como vía para cuestionar ese acto administrativo, sino de que ese acto fue emitido por la administración a posteriori de la iniciación del proceso y, de entender que aquello obturaría parte del análisis de la pretensión sometida a análisis judicial, cristalizaría una denegación de justicia intolerable.</a:t>
            </a:r>
            <a:br>
              <a:rPr lang="es-ES" sz="2200" dirty="0">
                <a:effectLst/>
                <a:latin typeface="Segoe UI" panose="020B0502040204020203" pitchFamily="34" charset="0"/>
                <a:ea typeface="Times New Roman" panose="02020603050405020304" pitchFamily="18" charset="0"/>
              </a:rPr>
            </a:br>
            <a:r>
              <a:rPr lang="es-ES" sz="2200" dirty="0">
                <a:effectLst/>
                <a:latin typeface="Segoe UI" panose="020B0502040204020203" pitchFamily="34" charset="0"/>
                <a:ea typeface="Times New Roman" panose="02020603050405020304" pitchFamily="18" charset="0"/>
              </a:rPr>
              <a:t>En tratamiento de un caso anterior formulé consideraciones que entiendo aplicables también al presente. Aludí entonces con referencia a ese proceso, que el administrado había quedado “entrampado”, lo que considero que también ocurre en este caso.</a:t>
            </a:r>
            <a:br>
              <a:rPr lang="es-ES" sz="2200" dirty="0">
                <a:effectLst/>
                <a:latin typeface="Segoe UI" panose="020B0502040204020203" pitchFamily="34" charset="0"/>
                <a:ea typeface="Times New Roman" panose="02020603050405020304" pitchFamily="18" charset="0"/>
              </a:rPr>
            </a:br>
            <a:endParaRPr lang="es-AR" sz="2200" dirty="0"/>
          </a:p>
        </p:txBody>
      </p:sp>
    </p:spTree>
    <p:extLst>
      <p:ext uri="{BB962C8B-B14F-4D97-AF65-F5344CB8AC3E}">
        <p14:creationId xmlns:p14="http://schemas.microsoft.com/office/powerpoint/2010/main" val="32750017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02AEEA-4E0C-F6F5-0C92-BBC5A0DBB347}"/>
              </a:ext>
            </a:extLst>
          </p:cNvPr>
          <p:cNvSpPr>
            <a:spLocks noGrp="1"/>
          </p:cNvSpPr>
          <p:nvPr>
            <p:ph type="title"/>
          </p:nvPr>
        </p:nvSpPr>
        <p:spPr>
          <a:xfrm>
            <a:off x="119270" y="154692"/>
            <a:ext cx="10822124" cy="1091012"/>
          </a:xfrm>
        </p:spPr>
        <p:txBody>
          <a:bodyPr/>
          <a:lstStyle/>
          <a:p>
            <a:r>
              <a:rPr lang="es-ES" dirty="0"/>
              <a:t>EL STJ: SALA CONTENCIOSO ADM. </a:t>
            </a:r>
            <a:br>
              <a:rPr lang="es-ES" dirty="0"/>
            </a:br>
            <a:r>
              <a:rPr lang="es-ES" dirty="0"/>
              <a:t>(L.A. 6, </a:t>
            </a:r>
            <a:r>
              <a:rPr lang="es-ES" dirty="0" err="1"/>
              <a:t>N°</a:t>
            </a:r>
            <a:r>
              <a:rPr lang="es-ES" dirty="0"/>
              <a:t> 135, 28/12/21)</a:t>
            </a:r>
            <a:endParaRPr lang="es-AR" dirty="0"/>
          </a:p>
        </p:txBody>
      </p:sp>
      <p:sp>
        <p:nvSpPr>
          <p:cNvPr id="4" name="Rectangle 1">
            <a:extLst>
              <a:ext uri="{FF2B5EF4-FFF2-40B4-BE49-F238E27FC236}">
                <a16:creationId xmlns:a16="http://schemas.microsoft.com/office/drawing/2014/main" id="{00B1D8D1-A76C-2661-C9D4-3AF392325960}"/>
              </a:ext>
            </a:extLst>
          </p:cNvPr>
          <p:cNvSpPr>
            <a:spLocks noGrp="1" noChangeArrowheads="1"/>
          </p:cNvSpPr>
          <p:nvPr>
            <p:ph idx="1"/>
          </p:nvPr>
        </p:nvSpPr>
        <p:spPr bwMode="auto">
          <a:xfrm>
            <a:off x="119270" y="1265747"/>
            <a:ext cx="11873947"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En este proceso, nuevamente la actora, persona vulnerable y por tanto </a:t>
            </a:r>
            <a:r>
              <a:rPr lang="es-ES" altLang="es-AR" sz="2200" dirty="0">
                <a:effectLst/>
                <a:latin typeface="Segoe UI" panose="020B0502040204020203" pitchFamily="34" charset="0"/>
                <a:ea typeface="Times New Roman" panose="02020603050405020304" pitchFamily="18" charset="0"/>
                <a:cs typeface="Segoe UI" panose="020B0502040204020203" pitchFamily="34" charset="0"/>
              </a:rPr>
              <a:t>objeto </a:t>
            </a: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de especial tutela, que además promovió una vía caracterizada en general por la urgencia en la necesidad de la satisfacción de la pretensión (urgencia intrínseca), obtiene una respuesta que desconoce estas circunstancias.</a:t>
            </a:r>
            <a:b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b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Se vulnera, a través de la decisión, la protección constitucional y convencional que le asiste,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esencialmente su derecho a la tutela judicial efectiva, que es derecho fundamental que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beneficia a los justiciables, deber funcional del órgano jurisdiccional y principio, en el sentido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de ser portador de valores y, como tal, un mandato de optimización, que ordena hacer lo mejor según las posibilidades jurídicas o fácticas existentes en el caso y que se sustenta en el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Art. 75 inc. 22 CN; Arts. 8 y 25 CADH; Art. 14 del Pacto Internacional de Derechos Civiles 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Políticos; Arts. 18, 33 y 114 párr. 3º ap. 6 de la Constitución Nacional. (Peyrano, Jorge W.,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Importancia de la consolidación del concepto de la tutela judicial efectiva en el ámbito del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juicio civil y análisis de su contenido. Revista del Colegio de Magistrados y Funcionarios del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t>Poder Judicial de la Provincia de Santa Fe, año 2, número 2, p. 218/228).</a:t>
            </a:r>
            <a:b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br>
            <a:br>
              <a:rPr kumimoji="0" lang="es-ES" altLang="es-AR" sz="2200" b="0" i="0" u="none" strike="noStrike" cap="none" normalizeH="0" baseline="0" dirty="0">
                <a:ln>
                  <a:noFill/>
                </a:ln>
                <a:effectLst/>
                <a:latin typeface="Segoe UI" panose="020B0502040204020203" pitchFamily="34" charset="0"/>
                <a:ea typeface="Times New Roman" panose="02020603050405020304" pitchFamily="18" charset="0"/>
                <a:cs typeface="Segoe UI" panose="020B0502040204020203" pitchFamily="34" charset="0"/>
              </a:rPr>
            </a:br>
            <a:endParaRPr kumimoji="0" lang="es-ES" altLang="es-AR" sz="2200" b="0" i="0" u="none" strike="noStrike" cap="none" normalizeH="0" baseline="0" dirty="0">
              <a:ln>
                <a:noFill/>
              </a:ln>
              <a:effectLst/>
              <a:latin typeface="Arial" panose="020B0604020202020204" pitchFamily="34" charset="0"/>
            </a:endParaRPr>
          </a:p>
        </p:txBody>
      </p:sp>
    </p:spTree>
    <p:extLst>
      <p:ext uri="{BB962C8B-B14F-4D97-AF65-F5344CB8AC3E}">
        <p14:creationId xmlns:p14="http://schemas.microsoft.com/office/powerpoint/2010/main" val="14742374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463B06-BC09-3F74-46B1-8F7DE4ACBF6F}"/>
              </a:ext>
            </a:extLst>
          </p:cNvPr>
          <p:cNvSpPr>
            <a:spLocks noGrp="1"/>
          </p:cNvSpPr>
          <p:nvPr>
            <p:ph type="title"/>
          </p:nvPr>
        </p:nvSpPr>
        <p:spPr>
          <a:xfrm>
            <a:off x="1141412" y="119269"/>
            <a:ext cx="9905998" cy="947530"/>
          </a:xfrm>
        </p:spPr>
        <p:txBody>
          <a:bodyPr/>
          <a:lstStyle/>
          <a:p>
            <a:r>
              <a:rPr lang="es-ES" dirty="0"/>
              <a:t>LA CSJN: “MAGGI”, 10/9/2020 </a:t>
            </a:r>
            <a:endParaRPr lang="es-AR" dirty="0"/>
          </a:p>
        </p:txBody>
      </p:sp>
      <p:sp>
        <p:nvSpPr>
          <p:cNvPr id="3" name="Marcador de contenido 2">
            <a:extLst>
              <a:ext uri="{FF2B5EF4-FFF2-40B4-BE49-F238E27FC236}">
                <a16:creationId xmlns:a16="http://schemas.microsoft.com/office/drawing/2014/main" id="{F849E7DC-3DC6-DE4A-6F4B-7D358DB0C8F7}"/>
              </a:ext>
            </a:extLst>
          </p:cNvPr>
          <p:cNvSpPr>
            <a:spLocks noGrp="1"/>
          </p:cNvSpPr>
          <p:nvPr>
            <p:ph idx="1"/>
          </p:nvPr>
        </p:nvSpPr>
        <p:spPr>
          <a:xfrm>
            <a:off x="119270" y="1066799"/>
            <a:ext cx="11847443" cy="5532784"/>
          </a:xfrm>
        </p:spPr>
        <p:txBody>
          <a:bodyPr/>
          <a:lstStyle/>
          <a:p>
            <a:pPr marL="0" indent="0" algn="ctr">
              <a:buNone/>
            </a:pPr>
            <a:r>
              <a:rPr lang="es-AR" sz="2600" dirty="0">
                <a:effectLst/>
                <a:latin typeface="Times" panose="02020603050405020304" pitchFamily="18" charset="0"/>
                <a:ea typeface="Times New Roman" panose="02020603050405020304" pitchFamily="18" charset="0"/>
                <a:cs typeface="Times New Roman" panose="02020603050405020304" pitchFamily="18" charset="0"/>
              </a:rPr>
              <a:t>“…esta Corte ha considerado a la medida cautelar innovativa como una decisión excepcional porque altera el estado de hecho o de derecho existente al tiempo de su dictado, y por configurar un anticipo de jurisdicción favorable respecto del fallo final de la causa, por lo que resulta justificada una mayor prudencia en la apreciación de los, recaudos que hacen a su admisión (Fallos: 331:2889 y sus citas, entre otros). Cabe agregar que, en el caso, ese criterio restrictivo cobra mayor intensidad en razón de que la cautela ha sido deducida de manera autónoma, de modo que no accede a una pretensión de fondo cuya procedencia sustancial pueda ser esclarecida en un proceso de conocimiento. En esas condiciones, la concesión de la medida cautelar constituye una suerte de decisión de mérito sobre cuestiones que no hallarán, en principio, otro espacio para su debate (Fallos: 323:3075).</a:t>
            </a:r>
            <a:endParaRPr lang="es-AR" sz="26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s-AR" dirty="0"/>
          </a:p>
        </p:txBody>
      </p:sp>
    </p:spTree>
    <p:extLst>
      <p:ext uri="{BB962C8B-B14F-4D97-AF65-F5344CB8AC3E}">
        <p14:creationId xmlns:p14="http://schemas.microsoft.com/office/powerpoint/2010/main" val="4140386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F4867C-7E3F-861E-F12D-94BBB57FD936}"/>
              </a:ext>
            </a:extLst>
          </p:cNvPr>
          <p:cNvSpPr>
            <a:spLocks noGrp="1"/>
          </p:cNvSpPr>
          <p:nvPr>
            <p:ph type="title"/>
          </p:nvPr>
        </p:nvSpPr>
        <p:spPr>
          <a:xfrm>
            <a:off x="1141412" y="167945"/>
            <a:ext cx="9905998" cy="898854"/>
          </a:xfrm>
        </p:spPr>
        <p:txBody>
          <a:bodyPr/>
          <a:lstStyle/>
          <a:p>
            <a:r>
              <a:rPr lang="es-ES" dirty="0"/>
              <a:t>LA CSJN: “MAGGI”, 10/9/2020 </a:t>
            </a:r>
            <a:endParaRPr lang="es-AR" dirty="0"/>
          </a:p>
        </p:txBody>
      </p:sp>
      <p:sp>
        <p:nvSpPr>
          <p:cNvPr id="3" name="Marcador de contenido 2">
            <a:extLst>
              <a:ext uri="{FF2B5EF4-FFF2-40B4-BE49-F238E27FC236}">
                <a16:creationId xmlns:a16="http://schemas.microsoft.com/office/drawing/2014/main" id="{50BAA625-E8FD-DD3B-FED7-10156C5718CF}"/>
              </a:ext>
            </a:extLst>
          </p:cNvPr>
          <p:cNvSpPr>
            <a:spLocks noGrp="1"/>
          </p:cNvSpPr>
          <p:nvPr>
            <p:ph idx="1"/>
          </p:nvPr>
        </p:nvSpPr>
        <p:spPr>
          <a:xfrm>
            <a:off x="132522" y="874643"/>
            <a:ext cx="11887200" cy="5815412"/>
          </a:xfrm>
        </p:spPr>
        <p:txBody>
          <a:bodyPr>
            <a:noAutofit/>
          </a:bodyPr>
          <a:lstStyle/>
          <a:p>
            <a:pPr indent="0" algn="ctr">
              <a:lnSpc>
                <a:spcPct val="120000"/>
              </a:lnSpc>
              <a:spcBef>
                <a:spcPts val="300"/>
              </a:spcBef>
              <a:spcAft>
                <a:spcPts val="300"/>
              </a:spcAft>
              <a:buNone/>
            </a:pPr>
            <a:r>
              <a:rPr lang="es-AR" sz="2800" dirty="0">
                <a:effectLst/>
                <a:latin typeface="Times" panose="02020603050405020304" pitchFamily="18" charset="0"/>
                <a:ea typeface="Times New Roman" panose="02020603050405020304" pitchFamily="18" charset="0"/>
                <a:cs typeface="Times New Roman" panose="02020603050405020304" pitchFamily="18" charset="0"/>
              </a:rPr>
              <a:t>“… es de la esencia de esos institutos procesales de orden excepcional enfocar sus proyecciones sobre el fondo mismo de la controversia, ya sea para impedir un acto o para llevarlo a cabo, porque dichas medidas precautorias se encuentran enderezadas a evitar la producción de perjuicios que se podrían producir en caso de inactividad del magistrado y podrían tornarse de muy dificultosa o imposible reparación ulterior (Fallos: 330:1261).</a:t>
            </a:r>
            <a:endParaRPr lang="es-AR" sz="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s-AR" sz="2800" dirty="0">
                <a:effectLst/>
                <a:latin typeface="Times" panose="02020603050405020304" pitchFamily="18" charset="0"/>
                <a:ea typeface="Times New Roman" panose="02020603050405020304" pitchFamily="18" charset="0"/>
              </a:rPr>
              <a:t>“Que el examen de este tipo de medidas cautelares, lleva ínsita una evaluación del peligro de permanencia en la situación actual a fin de habilitar una resolución que concilie —según el grado de verosimilitud— los probados intereses del demandante y el derecho constitucional de defensa del demandado (Fallos: 334:1691).</a:t>
            </a:r>
            <a:endParaRPr lang="es-AR" sz="2800" dirty="0"/>
          </a:p>
        </p:txBody>
      </p:sp>
    </p:spTree>
    <p:extLst>
      <p:ext uri="{BB962C8B-B14F-4D97-AF65-F5344CB8AC3E}">
        <p14:creationId xmlns:p14="http://schemas.microsoft.com/office/powerpoint/2010/main" val="7869816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D180B8-BEA4-59AB-AAA6-9BD9ECCE2396}"/>
              </a:ext>
            </a:extLst>
          </p:cNvPr>
          <p:cNvSpPr>
            <a:spLocks noGrp="1"/>
          </p:cNvSpPr>
          <p:nvPr>
            <p:ph type="title"/>
          </p:nvPr>
        </p:nvSpPr>
        <p:spPr>
          <a:xfrm>
            <a:off x="1141412" y="114936"/>
            <a:ext cx="9905998" cy="1478570"/>
          </a:xfrm>
        </p:spPr>
        <p:txBody>
          <a:bodyPr/>
          <a:lstStyle/>
          <a:p>
            <a:r>
              <a:rPr lang="es-ES" dirty="0"/>
              <a:t>¿Qué ES LO QUE VERDADERAMENTE ESTÁ EN JUEGO EN LOS PROCESOS URGENTES?</a:t>
            </a:r>
            <a:endParaRPr lang="es-AR" dirty="0"/>
          </a:p>
        </p:txBody>
      </p:sp>
      <p:sp>
        <p:nvSpPr>
          <p:cNvPr id="3" name="Marcador de contenido 2">
            <a:extLst>
              <a:ext uri="{FF2B5EF4-FFF2-40B4-BE49-F238E27FC236}">
                <a16:creationId xmlns:a16="http://schemas.microsoft.com/office/drawing/2014/main" id="{1BA083E7-A311-FC25-E4EE-9385B4F57822}"/>
              </a:ext>
            </a:extLst>
          </p:cNvPr>
          <p:cNvSpPr>
            <a:spLocks noGrp="1"/>
          </p:cNvSpPr>
          <p:nvPr>
            <p:ph idx="1"/>
          </p:nvPr>
        </p:nvSpPr>
        <p:spPr>
          <a:xfrm>
            <a:off x="145774" y="1593506"/>
            <a:ext cx="11887200" cy="5045833"/>
          </a:xfrm>
        </p:spPr>
        <p:txBody>
          <a:bodyPr/>
          <a:lstStyle/>
          <a:p>
            <a:pPr algn="ctr"/>
            <a:r>
              <a:rPr lang="es-ES" sz="2800" dirty="0"/>
              <a:t>EL DERECHO A LA TUTELA JUDICIAL EFECTIVA (ARTS. 8.1 Y25 CADH; ARTS. 14.1 </a:t>
            </a:r>
            <a:r>
              <a:rPr lang="es-ES" sz="2800" dirty="0" err="1"/>
              <a:t>PIDCyP</a:t>
            </a:r>
            <a:r>
              <a:rPr lang="es-ES" sz="2800" dirty="0"/>
              <a:t>; 100 REGLAS DE BRASILIA SOBRE EL ACCESO A LA JUSTICIA DE LAS PERSONAS EN CONDICIÓN DE VULNERABILIDAD)</a:t>
            </a:r>
          </a:p>
          <a:p>
            <a:pPr algn="ctr"/>
            <a:r>
              <a:rPr lang="es-ES" sz="2800" dirty="0"/>
              <a:t>ALTO ESTÁNDAR PARA LA VEROSIMILITUD DEL DERECHO (CUASICERTEZA, ALTÍSIMA PROBABILIDAD)</a:t>
            </a:r>
          </a:p>
          <a:p>
            <a:pPr algn="ctr"/>
            <a:r>
              <a:rPr lang="es-ES" sz="2800" dirty="0"/>
              <a:t>PELIGRO CIERTO EN LA DEMORA (SOBRE LA SUERTE DE LA DECISIÓN FINAL O SOBRE EL DERECHO DEL DEMANDANTE)</a:t>
            </a:r>
          </a:p>
          <a:p>
            <a:pPr algn="ctr"/>
            <a:r>
              <a:rPr lang="es-ES" sz="2800" dirty="0"/>
              <a:t>UN DATO INDICIARIO FUERTE: LAS CATEGORÍAS SOSPECHOSAS</a:t>
            </a:r>
          </a:p>
          <a:p>
            <a:endParaRPr lang="es-ES" dirty="0"/>
          </a:p>
          <a:p>
            <a:endParaRPr lang="es-ES" dirty="0"/>
          </a:p>
        </p:txBody>
      </p:sp>
    </p:spTree>
    <p:extLst>
      <p:ext uri="{BB962C8B-B14F-4D97-AF65-F5344CB8AC3E}">
        <p14:creationId xmlns:p14="http://schemas.microsoft.com/office/powerpoint/2010/main" val="22421361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584698-47A9-77CC-02B4-AE546475F76E}"/>
              </a:ext>
            </a:extLst>
          </p:cNvPr>
          <p:cNvSpPr>
            <a:spLocks noGrp="1"/>
          </p:cNvSpPr>
          <p:nvPr>
            <p:ph type="title"/>
          </p:nvPr>
        </p:nvSpPr>
        <p:spPr>
          <a:xfrm>
            <a:off x="1141412" y="207701"/>
            <a:ext cx="9905998" cy="1024751"/>
          </a:xfrm>
        </p:spPr>
        <p:txBody>
          <a:bodyPr/>
          <a:lstStyle/>
          <a:p>
            <a:r>
              <a:rPr lang="es-ES" dirty="0"/>
              <a:t>¿CÓMO DETECTAR UNA MEDIDA URGENTE?</a:t>
            </a:r>
            <a:endParaRPr lang="es-AR" dirty="0"/>
          </a:p>
        </p:txBody>
      </p:sp>
      <p:sp>
        <p:nvSpPr>
          <p:cNvPr id="3" name="Marcador de contenido 2">
            <a:extLst>
              <a:ext uri="{FF2B5EF4-FFF2-40B4-BE49-F238E27FC236}">
                <a16:creationId xmlns:a16="http://schemas.microsoft.com/office/drawing/2014/main" id="{18853FB5-820B-5973-373B-4B8469268527}"/>
              </a:ext>
            </a:extLst>
          </p:cNvPr>
          <p:cNvSpPr>
            <a:spLocks noGrp="1"/>
          </p:cNvSpPr>
          <p:nvPr>
            <p:ph idx="1"/>
          </p:nvPr>
        </p:nvSpPr>
        <p:spPr>
          <a:xfrm>
            <a:off x="92766" y="1232452"/>
            <a:ext cx="11887200" cy="5314121"/>
          </a:xfrm>
        </p:spPr>
        <p:txBody>
          <a:bodyPr>
            <a:normAutofit lnSpcReduction="10000"/>
          </a:bodyPr>
          <a:lstStyle/>
          <a:p>
            <a:pPr marL="457200" indent="-457200" algn="ctr">
              <a:buAutoNum type="arabicPeriod"/>
            </a:pPr>
            <a:r>
              <a:rPr lang="es-ES" dirty="0"/>
              <a:t>LEER ATENTAMENTE EL “OBJETO” Y EL “PETITORIO” (antes, importaba la SUMA)</a:t>
            </a:r>
          </a:p>
          <a:p>
            <a:pPr marL="457200" indent="-457200" algn="ctr">
              <a:buAutoNum type="arabicPeriod"/>
            </a:pPr>
            <a:r>
              <a:rPr lang="es-ES" dirty="0"/>
              <a:t>FIJARSE EN EL DERECHO QUE SE DICE EN PELIGRO: EJ. SALUD (es indicio fuerte de urgencia)</a:t>
            </a:r>
          </a:p>
          <a:p>
            <a:pPr marL="457200" indent="-457200" algn="ctr">
              <a:buAutoNum type="arabicPeriod"/>
            </a:pPr>
            <a:r>
              <a:rPr lang="es-AR" dirty="0"/>
              <a:t>VERIFICAR LA NORMATIVA QUE EL PETICIONANTE DICE APLICABLE AL CASO</a:t>
            </a:r>
          </a:p>
          <a:p>
            <a:pPr marL="457200" indent="-457200" algn="ctr">
              <a:buAutoNum type="arabicPeriod"/>
            </a:pPr>
            <a:r>
              <a:rPr lang="es-AR" dirty="0"/>
              <a:t>CONSTATAR EL CUMPLIMIENTO DE REQUISITOS FORMALES: PODER, TASAS, ETC. (el que quiere rapidez, colabora cumpliendo)</a:t>
            </a:r>
          </a:p>
          <a:p>
            <a:pPr marL="457200" indent="-457200" algn="ctr">
              <a:buAutoNum type="arabicPeriod"/>
            </a:pPr>
            <a:r>
              <a:rPr lang="es-AR" dirty="0"/>
              <a:t>NO DEJAR QUE EL ABOGADO SE RETIRE SIN ANTES DEFINIR LA NATURALEZA DE LO QUE ESTÁ PIDIENDO.</a:t>
            </a:r>
          </a:p>
          <a:p>
            <a:pPr marL="457200" indent="-457200" algn="ctr">
              <a:buAutoNum type="arabicPeriod"/>
            </a:pPr>
            <a:r>
              <a:rPr lang="es-AR" dirty="0"/>
              <a:t>UNA RELACIÓN DIRECTAMENTE PROPORCIONAL: a mayor gravedad del riesgo y a mayor urgencia invocada, mayores recaudos a cumplir</a:t>
            </a:r>
          </a:p>
          <a:p>
            <a:pPr marL="457200" indent="-457200" algn="ctr">
              <a:buAutoNum type="arabicPeriod"/>
            </a:pPr>
            <a:r>
              <a:rPr lang="es-AR" dirty="0"/>
              <a:t>ANTE LA DUDA: CORRER HACIA EL QUE SABE</a:t>
            </a:r>
          </a:p>
          <a:p>
            <a:pPr marL="457200" indent="-457200">
              <a:buAutoNum type="arabicPeriod"/>
            </a:pPr>
            <a:endParaRPr lang="es-AR" dirty="0"/>
          </a:p>
        </p:txBody>
      </p:sp>
    </p:spTree>
    <p:extLst>
      <p:ext uri="{BB962C8B-B14F-4D97-AF65-F5344CB8AC3E}">
        <p14:creationId xmlns:p14="http://schemas.microsoft.com/office/powerpoint/2010/main" val="228368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914D1C-BD41-D588-1DBB-1E1FCD1C67C7}"/>
              </a:ext>
            </a:extLst>
          </p:cNvPr>
          <p:cNvSpPr>
            <a:spLocks noGrp="1"/>
          </p:cNvSpPr>
          <p:nvPr>
            <p:ph type="title"/>
          </p:nvPr>
        </p:nvSpPr>
        <p:spPr>
          <a:xfrm>
            <a:off x="1141412" y="141440"/>
            <a:ext cx="9905998" cy="746456"/>
          </a:xfrm>
        </p:spPr>
        <p:txBody>
          <a:bodyPr/>
          <a:lstStyle/>
          <a:p>
            <a:r>
              <a:rPr lang="es-ES" dirty="0"/>
              <a:t>UNA CLASIFICACIÓN POSIBLE</a:t>
            </a:r>
            <a:endParaRPr lang="es-AR" dirty="0"/>
          </a:p>
        </p:txBody>
      </p:sp>
      <p:sp>
        <p:nvSpPr>
          <p:cNvPr id="3" name="Marcador de contenido 2">
            <a:extLst>
              <a:ext uri="{FF2B5EF4-FFF2-40B4-BE49-F238E27FC236}">
                <a16:creationId xmlns:a16="http://schemas.microsoft.com/office/drawing/2014/main" id="{D1722308-138C-F227-011C-55DBC8E5FEF9}"/>
              </a:ext>
            </a:extLst>
          </p:cNvPr>
          <p:cNvSpPr>
            <a:spLocks noGrp="1"/>
          </p:cNvSpPr>
          <p:nvPr>
            <p:ph idx="1"/>
          </p:nvPr>
        </p:nvSpPr>
        <p:spPr>
          <a:xfrm>
            <a:off x="145774" y="887896"/>
            <a:ext cx="11900452" cy="5828664"/>
          </a:xfrm>
        </p:spPr>
        <p:txBody>
          <a:bodyPr>
            <a:normAutofit/>
          </a:bodyPr>
          <a:lstStyle/>
          <a:p>
            <a:pPr algn="ctr"/>
            <a:r>
              <a:rPr lang="es-ES" sz="3000" dirty="0"/>
              <a:t>SISTEMAS CAUTELARES TÍPICOS: CONSAGRADOS LEGALMENTE EN DISPOSICIONES PROCESALES Y SUSTANCIALES (GARANTIZADORES)</a:t>
            </a:r>
          </a:p>
          <a:p>
            <a:pPr marL="0" indent="0" algn="ctr">
              <a:buNone/>
            </a:pPr>
            <a:r>
              <a:rPr lang="es-ES" sz="3000" dirty="0"/>
              <a:t>EFECTOS: no alcanzan a la sentencia.</a:t>
            </a:r>
          </a:p>
          <a:p>
            <a:pPr algn="ctr"/>
            <a:r>
              <a:rPr lang="es-ES" sz="3000" dirty="0"/>
              <a:t>SISTEMAS CAUTELARES ATÍPICOS: definidos a partir de los efectos que provoca la resolución jurisdiccional que los acoge favorablemente.</a:t>
            </a:r>
          </a:p>
          <a:p>
            <a:pPr marL="0" indent="0" algn="ctr">
              <a:buNone/>
            </a:pPr>
            <a:r>
              <a:rPr lang="es-ES" sz="3000" dirty="0"/>
              <a:t>EFECTOS: proyectados sobre la sentencia definitiva de manera excepcional</a:t>
            </a:r>
          </a:p>
          <a:p>
            <a:pPr marL="0" indent="0" algn="ctr">
              <a:buNone/>
            </a:pPr>
            <a:r>
              <a:rPr lang="es-ES" sz="3000" dirty="0"/>
              <a:t>CRITERIO RESTRICTIVO</a:t>
            </a:r>
          </a:p>
          <a:p>
            <a:pPr algn="ctr"/>
            <a:r>
              <a:rPr lang="es-AR" sz="3000" dirty="0"/>
              <a:t>TIENEN EN COMÚN SU CARÁCTER PROVISIONAL</a:t>
            </a:r>
          </a:p>
        </p:txBody>
      </p:sp>
    </p:spTree>
    <p:extLst>
      <p:ext uri="{BB962C8B-B14F-4D97-AF65-F5344CB8AC3E}">
        <p14:creationId xmlns:p14="http://schemas.microsoft.com/office/powerpoint/2010/main" val="3183636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5C45AD-7CF8-9D4E-86ED-84285748CDDB}"/>
              </a:ext>
            </a:extLst>
          </p:cNvPr>
          <p:cNvSpPr>
            <a:spLocks noGrp="1"/>
          </p:cNvSpPr>
          <p:nvPr>
            <p:ph type="title"/>
          </p:nvPr>
        </p:nvSpPr>
        <p:spPr>
          <a:xfrm>
            <a:off x="1141413" y="154692"/>
            <a:ext cx="9905998" cy="912107"/>
          </a:xfrm>
        </p:spPr>
        <p:txBody>
          <a:bodyPr/>
          <a:lstStyle/>
          <a:p>
            <a:r>
              <a:rPr lang="es-ES" dirty="0"/>
              <a:t>MEDIDAS CAUTELARES</a:t>
            </a:r>
            <a:endParaRPr lang="es-AR" dirty="0"/>
          </a:p>
        </p:txBody>
      </p:sp>
      <p:sp>
        <p:nvSpPr>
          <p:cNvPr id="3" name="Marcador de contenido 2">
            <a:extLst>
              <a:ext uri="{FF2B5EF4-FFF2-40B4-BE49-F238E27FC236}">
                <a16:creationId xmlns:a16="http://schemas.microsoft.com/office/drawing/2014/main" id="{EB25F143-7DEA-87A0-2FE5-A8810F56F6B8}"/>
              </a:ext>
            </a:extLst>
          </p:cNvPr>
          <p:cNvSpPr>
            <a:spLocks noGrp="1"/>
          </p:cNvSpPr>
          <p:nvPr>
            <p:ph idx="1"/>
          </p:nvPr>
        </p:nvSpPr>
        <p:spPr>
          <a:xfrm>
            <a:off x="0" y="1066798"/>
            <a:ext cx="11966713" cy="5636509"/>
          </a:xfrm>
        </p:spPr>
        <p:txBody>
          <a:bodyPr>
            <a:normAutofit/>
          </a:bodyPr>
          <a:lstStyle/>
          <a:p>
            <a:pPr algn="ctr"/>
            <a:r>
              <a:rPr lang="es-ES" dirty="0"/>
              <a:t>PELIGRO: CONDUCTA PROCESAL SOSPECHOSA DE OBSTACULIZAR LA MATERIALIZACIÓN DEL DERECHO SUSTANCIAL</a:t>
            </a:r>
          </a:p>
          <a:p>
            <a:pPr algn="ctr"/>
            <a:r>
              <a:rPr lang="es-ES" dirty="0"/>
              <a:t>RESPUESTA: </a:t>
            </a:r>
          </a:p>
          <a:p>
            <a:pPr algn="ctr"/>
            <a:r>
              <a:rPr lang="es-ES" dirty="0"/>
              <a:t>Actividad preventiva que, enmarcada en esa objetiva posibilidad de frustración, riesgo o estado de peligro, a partir de la base de un razonable orden de probabilidades acerca de la existencia del derecho que invoca el peticionante, según las circunstancias, y exigiendo el otorgamiento de garantías suficientes para el caso de que la petición no reciba finalmente el auspicio, anticipa los efectos de la decisión de fondo ordenando la conservación o mantenimiento del estado de cosas existente o, a veces, la innovación del mismo según sea la naturaleza de los hechos sometidos a juzgamiento”</a:t>
            </a:r>
          </a:p>
          <a:p>
            <a:pPr marL="0" indent="0" algn="ctr">
              <a:buNone/>
            </a:pPr>
            <a:r>
              <a:rPr lang="es-ES" dirty="0"/>
              <a:t>(Eduardo de </a:t>
            </a:r>
            <a:r>
              <a:rPr lang="es-ES" dirty="0" err="1"/>
              <a:t>Lázzari</a:t>
            </a:r>
            <a:r>
              <a:rPr lang="es-ES" dirty="0"/>
              <a:t>)</a:t>
            </a:r>
            <a:endParaRPr lang="es-AR" dirty="0"/>
          </a:p>
        </p:txBody>
      </p:sp>
    </p:spTree>
    <p:extLst>
      <p:ext uri="{BB962C8B-B14F-4D97-AF65-F5344CB8AC3E}">
        <p14:creationId xmlns:p14="http://schemas.microsoft.com/office/powerpoint/2010/main" val="2690861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AEB811-5F03-5CCD-7F60-CBAB7DC045F3}"/>
              </a:ext>
            </a:extLst>
          </p:cNvPr>
          <p:cNvSpPr>
            <a:spLocks noGrp="1"/>
          </p:cNvSpPr>
          <p:nvPr>
            <p:ph type="title"/>
          </p:nvPr>
        </p:nvSpPr>
        <p:spPr>
          <a:xfrm>
            <a:off x="1141412" y="194449"/>
            <a:ext cx="9905998" cy="1091012"/>
          </a:xfrm>
        </p:spPr>
        <p:txBody>
          <a:bodyPr/>
          <a:lstStyle/>
          <a:p>
            <a:r>
              <a:rPr lang="es-ES" dirty="0"/>
              <a:t>NATURALEZA Y OBJETIVO</a:t>
            </a:r>
            <a:endParaRPr lang="es-AR" dirty="0"/>
          </a:p>
        </p:txBody>
      </p:sp>
      <p:sp>
        <p:nvSpPr>
          <p:cNvPr id="3" name="Marcador de contenido 2">
            <a:extLst>
              <a:ext uri="{FF2B5EF4-FFF2-40B4-BE49-F238E27FC236}">
                <a16:creationId xmlns:a16="http://schemas.microsoft.com/office/drawing/2014/main" id="{17BA247E-AF0A-2D48-CFF8-D2819E4E7120}"/>
              </a:ext>
            </a:extLst>
          </p:cNvPr>
          <p:cNvSpPr>
            <a:spLocks noGrp="1"/>
          </p:cNvSpPr>
          <p:nvPr>
            <p:ph idx="1"/>
          </p:nvPr>
        </p:nvSpPr>
        <p:spPr>
          <a:xfrm>
            <a:off x="195605" y="1285461"/>
            <a:ext cx="10851805" cy="5378090"/>
          </a:xfrm>
        </p:spPr>
        <p:txBody>
          <a:bodyPr>
            <a:normAutofit/>
          </a:bodyPr>
          <a:lstStyle/>
          <a:p>
            <a:pPr algn="ctr"/>
            <a:r>
              <a:rPr lang="es-ES" sz="3200" dirty="0"/>
              <a:t>Es de su esencia la aspiración de prevenir los daños que la duración del proceso acarrea</a:t>
            </a:r>
          </a:p>
          <a:p>
            <a:pPr algn="ctr"/>
            <a:r>
              <a:rPr lang="es-ES" sz="3200" dirty="0"/>
              <a:t>Actúa una efectiva voluntad de la ley pero una voluntad que consiste en garantizar la actuación de otra voluntad de ley sólo supuesta, si a continuación esta otra voluntad se demuestra inexistente, también la voluntad actuada en la medida provisional aparecerá como una voluntad que no debería haber existido</a:t>
            </a:r>
            <a:endParaRPr lang="es-AR" sz="3200" dirty="0"/>
          </a:p>
        </p:txBody>
      </p:sp>
    </p:spTree>
    <p:extLst>
      <p:ext uri="{BB962C8B-B14F-4D97-AF65-F5344CB8AC3E}">
        <p14:creationId xmlns:p14="http://schemas.microsoft.com/office/powerpoint/2010/main" val="3163517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C52442-1000-D2E2-97FC-BB67E38D2488}"/>
              </a:ext>
            </a:extLst>
          </p:cNvPr>
          <p:cNvSpPr>
            <a:spLocks noGrp="1"/>
          </p:cNvSpPr>
          <p:nvPr>
            <p:ph type="title"/>
          </p:nvPr>
        </p:nvSpPr>
        <p:spPr>
          <a:xfrm>
            <a:off x="1141413" y="0"/>
            <a:ext cx="9905998" cy="1478570"/>
          </a:xfrm>
        </p:spPr>
        <p:txBody>
          <a:bodyPr/>
          <a:lstStyle/>
          <a:p>
            <a:r>
              <a:rPr lang="es-ES" dirty="0"/>
              <a:t>LA VIEJA ADVERTENCIA DE CALAMANDREI</a:t>
            </a:r>
            <a:endParaRPr lang="es-AR" dirty="0"/>
          </a:p>
        </p:txBody>
      </p:sp>
      <p:sp>
        <p:nvSpPr>
          <p:cNvPr id="3" name="Marcador de contenido 2">
            <a:extLst>
              <a:ext uri="{FF2B5EF4-FFF2-40B4-BE49-F238E27FC236}">
                <a16:creationId xmlns:a16="http://schemas.microsoft.com/office/drawing/2014/main" id="{3F133960-5852-5DCA-92FD-32D7FF06B3CE}"/>
              </a:ext>
            </a:extLst>
          </p:cNvPr>
          <p:cNvSpPr>
            <a:spLocks noGrp="1"/>
          </p:cNvSpPr>
          <p:nvPr>
            <p:ph idx="1"/>
          </p:nvPr>
        </p:nvSpPr>
        <p:spPr>
          <a:xfrm>
            <a:off x="145774" y="1179442"/>
            <a:ext cx="11781183" cy="5406887"/>
          </a:xfrm>
        </p:spPr>
        <p:txBody>
          <a:bodyPr>
            <a:normAutofit fontScale="92500"/>
          </a:bodyPr>
          <a:lstStyle/>
          <a:p>
            <a:pPr algn="ctr"/>
            <a:r>
              <a:rPr lang="es-ES" sz="3600" dirty="0"/>
              <a:t>Alerta sobre la extensión desmedida que pueden llegar a alcanzar este tipo de providencias. En manos de un litigante astuto vienen en realidad a ser un arma a veces irresistible para constreñir a su adversario a la rendición, y obtener así en el mérito una victoria que, si el contradictor hubiera podido defenderse, sería locura esperar</a:t>
            </a:r>
          </a:p>
          <a:p>
            <a:pPr algn="ctr"/>
            <a:r>
              <a:rPr lang="es-ES" sz="3600" dirty="0"/>
              <a:t>“Agarrar al adversario por el cuello”</a:t>
            </a:r>
          </a:p>
          <a:p>
            <a:pPr marL="0" indent="0" algn="ctr">
              <a:buNone/>
            </a:pPr>
            <a:r>
              <a:rPr lang="es-AR" sz="3600" dirty="0"/>
              <a:t>(Calamandrei, “El dispositivo psicológico de las medidas cautelares”)</a:t>
            </a:r>
          </a:p>
        </p:txBody>
      </p:sp>
    </p:spTree>
    <p:extLst>
      <p:ext uri="{BB962C8B-B14F-4D97-AF65-F5344CB8AC3E}">
        <p14:creationId xmlns:p14="http://schemas.microsoft.com/office/powerpoint/2010/main" val="970143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D356BE-D792-7ECF-39E5-0D38770A2FD2}"/>
              </a:ext>
            </a:extLst>
          </p:cNvPr>
          <p:cNvSpPr>
            <a:spLocks noGrp="1"/>
          </p:cNvSpPr>
          <p:nvPr>
            <p:ph type="title"/>
          </p:nvPr>
        </p:nvSpPr>
        <p:spPr>
          <a:xfrm>
            <a:off x="1141412" y="114935"/>
            <a:ext cx="9905998" cy="1478570"/>
          </a:xfrm>
        </p:spPr>
        <p:txBody>
          <a:bodyPr/>
          <a:lstStyle/>
          <a:p>
            <a:r>
              <a:rPr lang="es-ES" dirty="0"/>
              <a:t>¿REQUISITOS O PRESUPUESTOS (clásicos)?</a:t>
            </a:r>
            <a:endParaRPr lang="es-AR" dirty="0"/>
          </a:p>
        </p:txBody>
      </p:sp>
      <p:sp>
        <p:nvSpPr>
          <p:cNvPr id="3" name="Marcador de contenido 2">
            <a:extLst>
              <a:ext uri="{FF2B5EF4-FFF2-40B4-BE49-F238E27FC236}">
                <a16:creationId xmlns:a16="http://schemas.microsoft.com/office/drawing/2014/main" id="{317B54B7-8AF1-6AD5-21D7-60D239CF7194}"/>
              </a:ext>
            </a:extLst>
          </p:cNvPr>
          <p:cNvSpPr>
            <a:spLocks noGrp="1"/>
          </p:cNvSpPr>
          <p:nvPr>
            <p:ph idx="1"/>
          </p:nvPr>
        </p:nvSpPr>
        <p:spPr>
          <a:xfrm>
            <a:off x="159026" y="1593505"/>
            <a:ext cx="11820939" cy="5019330"/>
          </a:xfrm>
        </p:spPr>
        <p:txBody>
          <a:bodyPr>
            <a:normAutofit fontScale="92500" lnSpcReduction="20000"/>
          </a:bodyPr>
          <a:lstStyle/>
          <a:p>
            <a:pPr algn="ctr"/>
            <a:r>
              <a:rPr lang="es-ES" sz="8000" dirty="0"/>
              <a:t>VEROSIMILITUD DEL DERECHO</a:t>
            </a:r>
          </a:p>
          <a:p>
            <a:pPr algn="ctr"/>
            <a:r>
              <a:rPr lang="es-ES" sz="8000" dirty="0"/>
              <a:t>PELIGRO EN LA DEMORA</a:t>
            </a:r>
          </a:p>
          <a:p>
            <a:pPr algn="ctr"/>
            <a:r>
              <a:rPr lang="es-ES" sz="8000" dirty="0"/>
              <a:t>CONTRACAUTELA</a:t>
            </a:r>
            <a:endParaRPr lang="es-AR" sz="8000" dirty="0"/>
          </a:p>
        </p:txBody>
      </p:sp>
    </p:spTree>
    <p:extLst>
      <p:ext uri="{BB962C8B-B14F-4D97-AF65-F5344CB8AC3E}">
        <p14:creationId xmlns:p14="http://schemas.microsoft.com/office/powerpoint/2010/main" val="65472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TM04033919[[fn=Circuito]]</Template>
  <TotalTime>1625</TotalTime>
  <Words>5304</Words>
  <Application>Microsoft Office PowerPoint</Application>
  <PresentationFormat>Panorámica</PresentationFormat>
  <Paragraphs>198</Paragraphs>
  <Slides>46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46</vt:i4>
      </vt:variant>
    </vt:vector>
  </HeadingPairs>
  <TitlesOfParts>
    <vt:vector size="52" baseType="lpstr">
      <vt:lpstr>Arial</vt:lpstr>
      <vt:lpstr>Calibri</vt:lpstr>
      <vt:lpstr>Segoe UI</vt:lpstr>
      <vt:lpstr>Times</vt:lpstr>
      <vt:lpstr>Tw Cen MT</vt:lpstr>
      <vt:lpstr>Circuito</vt:lpstr>
      <vt:lpstr>UNA REALIDAD: LA DIMENSIÓN TEMPORAL DEL PROCESO</vt:lpstr>
      <vt:lpstr>ALGO A TENER EN CUENTA:</vt:lpstr>
      <vt:lpstr>PROCESOS URGENTES</vt:lpstr>
      <vt:lpstr>UN CATÁLOGO AMPLIO</vt:lpstr>
      <vt:lpstr>UNA CLASIFICACIÓN POSIBLE</vt:lpstr>
      <vt:lpstr>MEDIDAS CAUTELARES</vt:lpstr>
      <vt:lpstr>NATURALEZA Y OBJETIVO</vt:lpstr>
      <vt:lpstr>LA VIEJA ADVERTENCIA DE CALAMANDREI</vt:lpstr>
      <vt:lpstr>¿REQUISITOS O PRESUPUESTOS (clásicos)?</vt:lpstr>
      <vt:lpstr>VEROSIMILITUD DEL DERECHO</vt:lpstr>
      <vt:lpstr>PELIGRO EN LA DEMORA</vt:lpstr>
      <vt:lpstr>CONTRACAUTELA</vt:lpstr>
      <vt:lpstr>UN REQUISITO POCO ADVERTIDO</vt:lpstr>
      <vt:lpstr>Tutela anticipada</vt:lpstr>
      <vt:lpstr>LA MEDIDA CAUTELAR GENÉRICA O INNOMINADA (Jorge rojas)</vt:lpstr>
      <vt:lpstr>TUTELA ANTICIPADA: SU VERDADERA NATURALEZA CAUTELAR</vt:lpstr>
      <vt:lpstr>AMBITOS MÁS COMUNES DE APLICACION</vt:lpstr>
      <vt:lpstr>EL PRECEDENTE “CAMACHO ACOSTA” (CSJN, 7/8/97)</vt:lpstr>
      <vt:lpstr>El caso</vt:lpstr>
      <vt:lpstr>LA PALABRA DE LA CSJN</vt:lpstr>
      <vt:lpstr>LA PALABRA DE LA CSJN</vt:lpstr>
      <vt:lpstr>LA PALABRA DE LA CSJN</vt:lpstr>
      <vt:lpstr>LO DECISIVO</vt:lpstr>
      <vt:lpstr>MEDIDAS AUTOSATISFACTIVAS</vt:lpstr>
      <vt:lpstr>LA CRÍTICA DE Adolfo ALVARADO VELLOSO  (“Sistema procesal. Garantía de la libertad”)</vt:lpstr>
      <vt:lpstr>LA CRÍTICA DE ALVARADO VELLOSO</vt:lpstr>
      <vt:lpstr>PROBLEMAS DE IDENTIDAD DE LA AUTOSATISFACTIVA</vt:lpstr>
      <vt:lpstr>características</vt:lpstr>
      <vt:lpstr>LA PALABRA DE LA CSJN (“ALVAREZ”, Fallos: 324:2042, 12/7/2001)</vt:lpstr>
      <vt:lpstr>LA PALABRA DE LA CSJN (“ALVAREZ”, Fallos: 324:2042)</vt:lpstr>
      <vt:lpstr>EL STJ JUJUY: sala contencioso administrativa L.A. 1, N° 27, 16/8/16</vt:lpstr>
      <vt:lpstr>EL STJ JUJUY: sala laboral (L.A. 1, N° 38, 7/9/16)</vt:lpstr>
      <vt:lpstr>EL STJ JUJUY: sala laboral (L.A. 1, N° 38, 7/9/16)</vt:lpstr>
      <vt:lpstr>EL STJ JUJUY: sala CIVIL, COMERCIAL Y DE FAMILIA  (L.A. 1, N° 111, 5/10/16)</vt:lpstr>
      <vt:lpstr>EL STJ JUJUY: sala CIVIL, COMERCIAL Y DE FAMILIA  (L.A. 1, N° 111, 5/10/16)</vt:lpstr>
      <vt:lpstr>EL STJ JUJUY: sala CIVIL, COM. Y DE Flia. (L.A. 1, N° 111, 5/10/16)</vt:lpstr>
      <vt:lpstr>EL STJ: SALA CIVIL Y COM. Y DE FLIA.  (L.A. 2, N° 27, 23/2/17)</vt:lpstr>
      <vt:lpstr>EL STJ: SALA CIVIL Y COM. Y DE FLIA.  (L.A. 2, N° 27, 23/2/17)</vt:lpstr>
      <vt:lpstr>EL STJ: SALA LABORAL (L.A. 5, N° 193, 3/12/2020)</vt:lpstr>
      <vt:lpstr>EL STJ: SALA CONTENCIOSO ADM.  (L.A. 6, N° 135, 28/12/21)</vt:lpstr>
      <vt:lpstr>EL STJ: SALA CONTENCIOSO ADM.  (L.A. 6, N° 135, 28/12/21)</vt:lpstr>
      <vt:lpstr>EL STJ: SALA CONTENCIOSO ADM.  (L.A. 6, N° 135, 28/12/21)</vt:lpstr>
      <vt:lpstr>LA CSJN: “MAGGI”, 10/9/2020 </vt:lpstr>
      <vt:lpstr>LA CSJN: “MAGGI”, 10/9/2020 </vt:lpstr>
      <vt:lpstr>¿Qué ES LO QUE VERDADERAMENTE ESTÁ EN JUEGO EN LOS PROCESOS URGENTES?</vt:lpstr>
      <vt:lpstr>¿CÓMO DETECTAR UNA MEDIDA URGENTE?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MEDIDAS AUTOSATISFACTIVAS</dc:title>
  <dc:creator>HP</dc:creator>
  <cp:lastModifiedBy>HP</cp:lastModifiedBy>
  <cp:revision>41</cp:revision>
  <dcterms:created xsi:type="dcterms:W3CDTF">2023-08-10T05:55:57Z</dcterms:created>
  <dcterms:modified xsi:type="dcterms:W3CDTF">2023-09-06T23:26:13Z</dcterms:modified>
</cp:coreProperties>
</file>